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4" r:id="rId2"/>
    <p:sldId id="362" r:id="rId3"/>
    <p:sldId id="353" r:id="rId4"/>
    <p:sldId id="381" r:id="rId5"/>
    <p:sldId id="376" r:id="rId6"/>
    <p:sldId id="384" r:id="rId7"/>
    <p:sldId id="385" r:id="rId8"/>
    <p:sldId id="324" r:id="rId9"/>
    <p:sldId id="316" r:id="rId10"/>
    <p:sldId id="345" r:id="rId11"/>
    <p:sldId id="335" r:id="rId12"/>
    <p:sldId id="348" r:id="rId13"/>
    <p:sldId id="373" r:id="rId14"/>
    <p:sldId id="365" r:id="rId15"/>
    <p:sldId id="366" r:id="rId16"/>
    <p:sldId id="367" r:id="rId17"/>
    <p:sldId id="368" r:id="rId18"/>
    <p:sldId id="378" r:id="rId19"/>
    <p:sldId id="379" r:id="rId20"/>
    <p:sldId id="369" r:id="rId21"/>
    <p:sldId id="375" r:id="rId22"/>
    <p:sldId id="380" r:id="rId23"/>
    <p:sldId id="300" r:id="rId24"/>
    <p:sldId id="361" r:id="rId25"/>
    <p:sldId id="377" r:id="rId26"/>
    <p:sldId id="372" r:id="rId27"/>
    <p:sldId id="374" r:id="rId28"/>
    <p:sldId id="326" r:id="rId29"/>
    <p:sldId id="370" r:id="rId30"/>
    <p:sldId id="371" r:id="rId31"/>
    <p:sldId id="364" r:id="rId32"/>
    <p:sldId id="336" r:id="rId33"/>
    <p:sldId id="337" r:id="rId34"/>
    <p:sldId id="344" r:id="rId35"/>
    <p:sldId id="346" r:id="rId36"/>
    <p:sldId id="329" r:id="rId37"/>
    <p:sldId id="330" r:id="rId38"/>
    <p:sldId id="341" r:id="rId39"/>
    <p:sldId id="356" r:id="rId40"/>
    <p:sldId id="357" r:id="rId41"/>
    <p:sldId id="358" r:id="rId42"/>
    <p:sldId id="359" r:id="rId4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3" autoAdjust="0"/>
    <p:restoredTop sz="80348" autoAdjust="0"/>
  </p:normalViewPr>
  <p:slideViewPr>
    <p:cSldViewPr>
      <p:cViewPr varScale="1">
        <p:scale>
          <a:sx n="115" d="100"/>
          <a:sy n="115" d="100"/>
        </p:scale>
        <p:origin x="1116"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48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C52B0-D260-4A65-BC5F-35BED2A78508}" type="datetimeFigureOut">
              <a:rPr lang="da-DK" smtClean="0"/>
              <a:pPr/>
              <a:t>25-05-2018</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32A11-5C0C-41A5-8C84-E621AAFAF7B8}" type="slidenum">
              <a:rPr lang="da-DK" smtClean="0"/>
              <a:pPr/>
              <a:t>‹#›</a:t>
            </a:fld>
            <a:endParaRPr lang="da-DK"/>
          </a:p>
        </p:txBody>
      </p:sp>
    </p:spTree>
    <p:extLst>
      <p:ext uri="{BB962C8B-B14F-4D97-AF65-F5344CB8AC3E}">
        <p14:creationId xmlns:p14="http://schemas.microsoft.com/office/powerpoint/2010/main" val="3999994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85800"/>
            <a:ext cx="4572000" cy="3429000"/>
          </a:xfrm>
          <a:ln/>
        </p:spPr>
      </p:sp>
      <p:sp>
        <p:nvSpPr>
          <p:cNvPr id="26627" name="Notes Placeholder 3"/>
          <p:cNvSpPr>
            <a:spLocks noGrp="1"/>
          </p:cNvSpPr>
          <p:nvPr/>
        </p:nvSpPr>
        <p:spPr bwMode="auto">
          <a:xfrm>
            <a:off x="915816" y="4344608"/>
            <a:ext cx="5104728" cy="4115019"/>
          </a:xfrm>
          <a:prstGeom prst="rect">
            <a:avLst/>
          </a:prstGeom>
          <a:noFill/>
          <a:ln w="9525">
            <a:noFill/>
            <a:miter lim="800000"/>
            <a:headEnd/>
            <a:tailEnd/>
          </a:ln>
        </p:spPr>
        <p:txBody>
          <a:bodyPr lIns="93779" tIns="46890" rIns="93779" bIns="46890"/>
          <a:lstStyle/>
          <a:p>
            <a:pPr>
              <a:lnSpc>
                <a:spcPct val="100000"/>
              </a:lnSpc>
              <a:spcBef>
                <a:spcPct val="30000"/>
              </a:spcBef>
              <a:buSzTx/>
              <a:buFontTx/>
              <a:buNone/>
            </a:pPr>
            <a:endParaRPr lang="da-DK" sz="1200">
              <a:solidFill>
                <a:schemeClr val="tx1"/>
              </a:solidFill>
              <a:latin typeface="Times" pitchFamily="18" charset="0"/>
            </a:endParaRPr>
          </a:p>
        </p:txBody>
      </p:sp>
      <p:sp>
        <p:nvSpPr>
          <p:cNvPr id="2" name="Pladsholder til noter 1"/>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83405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da-DK" sz="1400"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F83894-B34B-46BB-83AE-DDA2EF3EACAB}" type="slidenum">
              <a:rPr lang="en-US" altLang="da-DK"/>
              <a:pPr fontAlgn="base">
                <a:spcBef>
                  <a:spcPct val="0"/>
                </a:spcBef>
                <a:spcAft>
                  <a:spcPct val="0"/>
                </a:spcAft>
              </a:pPr>
              <a:t>6</a:t>
            </a:fld>
            <a:endParaRPr lang="en-US" altLang="da-DK"/>
          </a:p>
        </p:txBody>
      </p:sp>
    </p:spTree>
    <p:extLst>
      <p:ext uri="{BB962C8B-B14F-4D97-AF65-F5344CB8AC3E}">
        <p14:creationId xmlns:p14="http://schemas.microsoft.com/office/powerpoint/2010/main" val="242336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da-DK" sz="1400" dirty="0">
              <a:latin typeface="Arial" panose="020B0604020202020204" pitchFamily="34" charset="0"/>
              <a:cs typeface="Arial" panose="020B0604020202020204" pitchFamily="34" charset="0"/>
            </a:endParaRPr>
          </a:p>
          <a:p>
            <a:pPr>
              <a:spcBef>
                <a:spcPct val="0"/>
              </a:spcBef>
            </a:pPr>
            <a:endParaRPr lang="en-US" altLang="da-DK" sz="1400" dirty="0">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31CBAA-F71D-4F0F-A14B-170435342458}" type="slidenum">
              <a:rPr lang="en-US" altLang="da-DK"/>
              <a:pPr fontAlgn="base">
                <a:spcBef>
                  <a:spcPct val="0"/>
                </a:spcBef>
                <a:spcAft>
                  <a:spcPct val="0"/>
                </a:spcAft>
              </a:pPr>
              <a:t>7</a:t>
            </a:fld>
            <a:endParaRPr lang="en-US" altLang="da-DK"/>
          </a:p>
        </p:txBody>
      </p:sp>
    </p:spTree>
    <p:extLst>
      <p:ext uri="{BB962C8B-B14F-4D97-AF65-F5344CB8AC3E}">
        <p14:creationId xmlns:p14="http://schemas.microsoft.com/office/powerpoint/2010/main" val="294725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da-DK" sz="1400" dirty="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0F3D71-1F40-43EB-BB16-9101833934DE}" type="slidenum">
              <a:rPr lang="en-US" altLang="da-DK"/>
              <a:pPr fontAlgn="base">
                <a:spcBef>
                  <a:spcPct val="0"/>
                </a:spcBef>
                <a:spcAft>
                  <a:spcPct val="0"/>
                </a:spcAft>
              </a:pPr>
              <a:t>8</a:t>
            </a:fld>
            <a:endParaRPr lang="en-US" altLang="da-DK"/>
          </a:p>
        </p:txBody>
      </p:sp>
    </p:spTree>
    <p:extLst>
      <p:ext uri="{BB962C8B-B14F-4D97-AF65-F5344CB8AC3E}">
        <p14:creationId xmlns:p14="http://schemas.microsoft.com/office/powerpoint/2010/main" val="368012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0"/>
          </p:nvPr>
        </p:nvSpPr>
        <p:spPr/>
        <p:txBody>
          <a:bodyPr/>
          <a:lstStyle/>
          <a:p>
            <a:fld id="{BBD0A896-B811-4E8D-9447-93FD0E2AE435}" type="datetime1">
              <a:rPr lang="en-GB" altLang="da-DK" smtClean="0"/>
              <a:pPr/>
              <a:t>25/05/2018</a:t>
            </a:fld>
            <a:endParaRPr lang="da-DK" altLang="da-DK"/>
          </a:p>
        </p:txBody>
      </p:sp>
      <p:sp>
        <p:nvSpPr>
          <p:cNvPr id="5" name="Slide Number Placeholder 4"/>
          <p:cNvSpPr>
            <a:spLocks noGrp="1"/>
          </p:cNvSpPr>
          <p:nvPr>
            <p:ph type="sldNum" sz="quarter" idx="11"/>
          </p:nvPr>
        </p:nvSpPr>
        <p:spPr/>
        <p:txBody>
          <a:bodyPr/>
          <a:lstStyle/>
          <a:p>
            <a:fld id="{C4EC21A4-0CB9-4524-9774-AA27F87499E6}" type="slidenum">
              <a:rPr lang="da-DK" altLang="da-DK" smtClean="0"/>
              <a:pPr/>
              <a:t>11</a:t>
            </a:fld>
            <a:endParaRPr lang="da-DK" altLang="da-DK"/>
          </a:p>
        </p:txBody>
      </p:sp>
    </p:spTree>
    <p:extLst>
      <p:ext uri="{BB962C8B-B14F-4D97-AF65-F5344CB8AC3E}">
        <p14:creationId xmlns:p14="http://schemas.microsoft.com/office/powerpoint/2010/main" val="140614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55F31B-95BB-4C95-AA96-99FF52F88E1E}" type="slidenum">
              <a:rPr lang="sv-SE" smtClean="0">
                <a:latin typeface="Arial" charset="0"/>
                <a:ea typeface="ヒラギノ角ゴ Pro W3" pitchFamily="16" charset="-128"/>
              </a:rPr>
              <a:pPr/>
              <a:t>36</a:t>
            </a:fld>
            <a:endParaRPr lang="sv-SE">
              <a:latin typeface="Arial" charset="0"/>
              <a:ea typeface="ヒラギノ角ゴ Pro W3" pitchFamily="16"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charset="0"/>
              <a:ea typeface="ヒラギノ角ゴ Pro W3" pitchFamily="16" charset="-128"/>
            </a:endParaRPr>
          </a:p>
        </p:txBody>
      </p:sp>
    </p:spTree>
    <p:extLst>
      <p:ext uri="{BB962C8B-B14F-4D97-AF65-F5344CB8AC3E}">
        <p14:creationId xmlns:p14="http://schemas.microsoft.com/office/powerpoint/2010/main" val="160005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712" y="1988840"/>
            <a:ext cx="6912768" cy="2664296"/>
          </a:xfrm>
          <a:prstGeom prst="rect">
            <a:avLst/>
          </a:prstGeom>
        </p:spPr>
        <p:txBody>
          <a:bodyPr/>
          <a:lstStyle>
            <a:lvl1pPr algn="r">
              <a:defRPr sz="5400" cap="all" baseline="0">
                <a:solidFill>
                  <a:schemeClr val="tx1"/>
                </a:solidFill>
                <a:latin typeface="Calibri" panose="020F0502020204030204" pitchFamily="34" charset="0"/>
              </a:defRPr>
            </a:lvl1pPr>
          </a:lstStyle>
          <a:p>
            <a:r>
              <a:rPr lang="en-US" dirty="0" err="1"/>
              <a:t>Skriv</a:t>
            </a:r>
            <a:r>
              <a:rPr lang="en-US" dirty="0"/>
              <a:t> </a:t>
            </a:r>
            <a:r>
              <a:rPr lang="en-US" dirty="0" err="1"/>
              <a:t>tekst</a:t>
            </a:r>
            <a:endParaRPr lang="da-DK" dirty="0"/>
          </a:p>
        </p:txBody>
      </p:sp>
    </p:spTree>
    <p:extLst>
      <p:ext uri="{BB962C8B-B14F-4D97-AF65-F5344CB8AC3E}">
        <p14:creationId xmlns:p14="http://schemas.microsoft.com/office/powerpoint/2010/main" val="160240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512664"/>
            <a:ext cx="6981825" cy="504056"/>
          </a:xfrm>
        </p:spPr>
        <p:txBody>
          <a:bodyPr/>
          <a:lstStyle>
            <a:lvl1pPr>
              <a:defRPr cap="all" baseline="0">
                <a:latin typeface="Calibri" panose="020F0502020204030204" pitchFamily="34" charset="0"/>
              </a:defRPr>
            </a:lvl1pPr>
          </a:lstStyle>
          <a:p>
            <a:r>
              <a:rPr lang="en-US" dirty="0" err="1"/>
              <a:t>Skriv</a:t>
            </a:r>
            <a:r>
              <a:rPr lang="en-US" dirty="0"/>
              <a:t> </a:t>
            </a:r>
            <a:r>
              <a:rPr lang="en-US" dirty="0" err="1"/>
              <a:t>overskrift</a:t>
            </a:r>
            <a:endParaRPr lang="da-DK" dirty="0"/>
          </a:p>
        </p:txBody>
      </p:sp>
      <p:sp>
        <p:nvSpPr>
          <p:cNvPr id="3" name="Content Placeholder 2"/>
          <p:cNvSpPr>
            <a:spLocks noGrp="1"/>
          </p:cNvSpPr>
          <p:nvPr>
            <p:ph idx="1" hasCustomPrompt="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baseline="0"/>
            </a:lvl3pPr>
            <a:lvl4pPr marL="1600200" indent="-228600">
              <a:buFontTx/>
              <a:buBlip>
                <a:blip r:embed="rId2"/>
              </a:buBlip>
              <a:defRPr baseline="0"/>
            </a:lvl4pPr>
            <a:lvl5pPr marL="2057400" indent="-228600">
              <a:buFontTx/>
              <a:buBlip>
                <a:blip r:embed="rId2"/>
              </a:buBlip>
              <a:defRPr/>
            </a:lvl5pPr>
          </a:lstStyle>
          <a:p>
            <a:pPr lvl="0"/>
            <a:r>
              <a:rPr lang="en-US" dirty="0" err="1"/>
              <a:t>Skriv</a:t>
            </a:r>
            <a:r>
              <a:rPr lang="en-US" dirty="0"/>
              <a:t> </a:t>
            </a:r>
            <a:r>
              <a:rPr lang="en-US" dirty="0" err="1"/>
              <a:t>tekst</a:t>
            </a:r>
            <a:endParaRPr lang="en-US" dirty="0"/>
          </a:p>
          <a:p>
            <a:pPr lvl="1"/>
            <a:r>
              <a:rPr lang="en-US" dirty="0" err="1"/>
              <a:t>Skriv</a:t>
            </a:r>
            <a:r>
              <a:rPr lang="en-US" dirty="0"/>
              <a:t> </a:t>
            </a:r>
            <a:r>
              <a:rPr lang="en-US" dirty="0" err="1"/>
              <a:t>tekst</a:t>
            </a:r>
            <a:endParaRPr lang="en-US" dirty="0"/>
          </a:p>
          <a:p>
            <a:pPr lvl="2"/>
            <a:r>
              <a:rPr lang="en-US" dirty="0" err="1"/>
              <a:t>Skriv</a:t>
            </a:r>
            <a:r>
              <a:rPr lang="en-US" dirty="0"/>
              <a:t> </a:t>
            </a:r>
            <a:r>
              <a:rPr lang="en-US" dirty="0" err="1"/>
              <a:t>tekst</a:t>
            </a:r>
            <a:endParaRPr lang="en-US" dirty="0"/>
          </a:p>
          <a:p>
            <a:pPr lvl="3"/>
            <a:r>
              <a:rPr lang="en-US" dirty="0" err="1"/>
              <a:t>Skriv</a:t>
            </a:r>
            <a:r>
              <a:rPr lang="en-US" dirty="0"/>
              <a:t> </a:t>
            </a:r>
            <a:r>
              <a:rPr lang="en-US" dirty="0" err="1"/>
              <a:t>tekst</a:t>
            </a:r>
            <a:endParaRPr lang="en-US" dirty="0"/>
          </a:p>
          <a:p>
            <a:pPr lvl="4"/>
            <a:r>
              <a:rPr lang="en-US" dirty="0" err="1"/>
              <a:t>Skriv</a:t>
            </a:r>
            <a:r>
              <a:rPr lang="en-US" dirty="0"/>
              <a:t> </a:t>
            </a:r>
            <a:r>
              <a:rPr lang="en-US" dirty="0" err="1"/>
              <a:t>tekst</a:t>
            </a:r>
            <a:endParaRPr lang="da-DK" dirty="0"/>
          </a:p>
        </p:txBody>
      </p:sp>
      <p:sp>
        <p:nvSpPr>
          <p:cNvPr id="7" name="Date Placeholder 6"/>
          <p:cNvSpPr>
            <a:spLocks noGrp="1"/>
          </p:cNvSpPr>
          <p:nvPr>
            <p:ph type="dt" sz="half" idx="10"/>
          </p:nvPr>
        </p:nvSpPr>
        <p:spPr>
          <a:xfrm>
            <a:off x="179388" y="6602413"/>
            <a:ext cx="1619250" cy="215900"/>
          </a:xfrm>
          <a:prstGeom prst="rect">
            <a:avLst/>
          </a:prstGeom>
        </p:spPr>
        <p:txBody>
          <a:bodyPr/>
          <a:lstStyle/>
          <a:p>
            <a:fld id="{2DD8190A-52CA-4CCA-BC40-6B8956ACB1C9}" type="datetime1">
              <a:rPr lang="en-GB" altLang="da-DK" smtClean="0"/>
              <a:t>25/05/2018</a:t>
            </a:fld>
            <a:endParaRPr lang="da-DK" altLang="da-DK"/>
          </a:p>
        </p:txBody>
      </p:sp>
      <p:sp>
        <p:nvSpPr>
          <p:cNvPr id="8" name="Footer Placeholder 7"/>
          <p:cNvSpPr>
            <a:spLocks noGrp="1"/>
          </p:cNvSpPr>
          <p:nvPr>
            <p:ph type="ftr" sz="quarter" idx="11"/>
          </p:nvPr>
        </p:nvSpPr>
        <p:spPr>
          <a:xfrm>
            <a:off x="1943100" y="6597650"/>
            <a:ext cx="4789488" cy="184150"/>
          </a:xfrm>
          <a:prstGeom prst="rect">
            <a:avLst/>
          </a:prstGeom>
        </p:spPr>
        <p:txBody>
          <a:bodyPr/>
          <a:lstStyle/>
          <a:p>
            <a:endParaRPr lang="da-DK" altLang="da-DK" dirty="0"/>
          </a:p>
        </p:txBody>
      </p:sp>
      <p:sp>
        <p:nvSpPr>
          <p:cNvPr id="9" name="Slide Number Placeholder 8"/>
          <p:cNvSpPr>
            <a:spLocks noGrp="1"/>
          </p:cNvSpPr>
          <p:nvPr>
            <p:ph type="sldNum" sz="quarter" idx="12"/>
          </p:nvPr>
        </p:nvSpPr>
        <p:spPr>
          <a:xfrm>
            <a:off x="7281863" y="6602413"/>
            <a:ext cx="1619250" cy="215900"/>
          </a:xfrm>
          <a:prstGeom prst="rect">
            <a:avLst/>
          </a:prstGeom>
        </p:spPr>
        <p:txBody>
          <a:bodyPr/>
          <a:lstStyle/>
          <a:p>
            <a:fld id="{43C63C8B-4710-415C-BCBA-61E2C1D32386}" type="slidenum">
              <a:rPr lang="da-DK" altLang="da-DK" smtClean="0"/>
              <a:pPr/>
              <a:t>‹#›</a:t>
            </a:fld>
            <a:endParaRPr lang="da-DK" altLang="da-DK"/>
          </a:p>
        </p:txBody>
      </p:sp>
      <p:sp>
        <p:nvSpPr>
          <p:cNvPr id="11" name="Text Placeholder 10"/>
          <p:cNvSpPr>
            <a:spLocks noGrp="1"/>
          </p:cNvSpPr>
          <p:nvPr>
            <p:ph type="body" sz="quarter" idx="13" hasCustomPrompt="1"/>
          </p:nvPr>
        </p:nvSpPr>
        <p:spPr>
          <a:xfrm>
            <a:off x="1907704" y="980728"/>
            <a:ext cx="7056909" cy="359246"/>
          </a:xfrm>
        </p:spPr>
        <p:txBody>
          <a:bodyPr/>
          <a:lstStyle>
            <a:lvl1pPr marL="0" indent="0">
              <a:buNone/>
              <a:defRPr/>
            </a:lvl1pPr>
          </a:lstStyle>
          <a:p>
            <a:pPr lvl="0"/>
            <a:r>
              <a:rPr lang="en-US" dirty="0" err="1"/>
              <a:t>Skriv</a:t>
            </a:r>
            <a:r>
              <a:rPr lang="en-US" dirty="0"/>
              <a:t> </a:t>
            </a:r>
            <a:r>
              <a:rPr lang="en-US" dirty="0" err="1"/>
              <a:t>tekst</a:t>
            </a:r>
            <a:endParaRPr lang="en-US" dirty="0"/>
          </a:p>
        </p:txBody>
      </p:sp>
    </p:spTree>
    <p:extLst>
      <p:ext uri="{BB962C8B-B14F-4D97-AF65-F5344CB8AC3E}">
        <p14:creationId xmlns:p14="http://schemas.microsoft.com/office/powerpoint/2010/main" val="15001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59600-F0AF-43B4-BDC2-5DCF5C216DF8}" type="datetimeFigureOut">
              <a:rPr lang="da-DK" smtClean="0"/>
              <a:pPr/>
              <a:t>25-05-2018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9AC077B-3632-4914-A34D-0483BDB85219}"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59600-F0AF-43B4-BDC2-5DCF5C216DF8}" type="datetimeFigureOut">
              <a:rPr lang="da-DK" smtClean="0"/>
              <a:pPr/>
              <a:t>25-05-2018</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C077B-3632-4914-A34D-0483BDB85219}"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ap@cleancluster.d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vensktflyg.se/filmer/60-sekunder-om-flyg-och-milj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phcleantech.com/nisa"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Aromatic_hydrocarbon" TargetMode="External"/><Relationship Id="rId2" Type="http://schemas.openxmlformats.org/officeDocument/2006/relationships/hyperlink" Target="https://en.wikipedia.org/wiki/Cetane_rat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ChangeArrowheads="1"/>
          </p:cNvSpPr>
          <p:nvPr/>
        </p:nvSpPr>
        <p:spPr bwMode="auto">
          <a:xfrm>
            <a:off x="0" y="3213102"/>
            <a:ext cx="9144000" cy="2232025"/>
          </a:xfrm>
          <a:prstGeom prst="rect">
            <a:avLst/>
          </a:prstGeom>
          <a:noFill/>
          <a:ln w="9525" algn="ctr">
            <a:noFill/>
            <a:round/>
            <a:headEnd/>
            <a:tailEnd/>
          </a:ln>
        </p:spPr>
        <p:txBody>
          <a:bodyPr wrap="none" lIns="92075" tIns="46038" rIns="92075" bIns="46038"/>
          <a:lstStyle/>
          <a:p>
            <a:endParaRPr lang="da-DK" dirty="0"/>
          </a:p>
        </p:txBody>
      </p:sp>
      <p:sp>
        <p:nvSpPr>
          <p:cNvPr id="314371" name="Rectangle 1027"/>
          <p:cNvSpPr>
            <a:spLocks noChangeArrowheads="1"/>
          </p:cNvSpPr>
          <p:nvPr/>
        </p:nvSpPr>
        <p:spPr bwMode="auto">
          <a:xfrm>
            <a:off x="1447961" y="3717032"/>
            <a:ext cx="5981700" cy="1828800"/>
          </a:xfrm>
          <a:prstGeom prst="rect">
            <a:avLst/>
          </a:prstGeom>
          <a:noFill/>
          <a:ln w="9525">
            <a:noFill/>
            <a:miter lim="800000"/>
            <a:headEnd/>
            <a:tailEnd/>
          </a:ln>
        </p:spPr>
        <p:txBody>
          <a:bodyPr lIns="0" tIns="0" rIns="0" bIns="0"/>
          <a:lstStyle/>
          <a:p>
            <a:pPr algn="ctr">
              <a:lnSpc>
                <a:spcPct val="80000"/>
              </a:lnSpc>
              <a:spcBef>
                <a:spcPct val="0"/>
              </a:spcBef>
              <a:buSzTx/>
              <a:buFontTx/>
              <a:buNone/>
              <a:tabLst>
                <a:tab pos="2668588" algn="l"/>
              </a:tabLst>
              <a:defRPr/>
            </a:pPr>
            <a:r>
              <a:rPr lang="en-US" sz="5400" dirty="0">
                <a:solidFill>
                  <a:schemeClr val="bg1"/>
                </a:solidFill>
                <a:effectLst>
                  <a:outerShdw blurRad="38100" dist="38100" dir="2700000" algn="tl">
                    <a:srgbClr val="000000">
                      <a:alpha val="43137"/>
                    </a:srgbClr>
                  </a:outerShdw>
                </a:effectLst>
                <a:latin typeface="Scandinavian" pitchFamily="34" charset="0"/>
              </a:rPr>
              <a:t> </a:t>
            </a:r>
            <a:endParaRPr lang="en-US" sz="6600" dirty="0">
              <a:solidFill>
                <a:schemeClr val="bg1"/>
              </a:solidFill>
              <a:effectLst>
                <a:outerShdw blurRad="38100" dist="38100" dir="2700000" algn="tl">
                  <a:srgbClr val="000000">
                    <a:alpha val="43137"/>
                  </a:srgbClr>
                </a:outerShdw>
              </a:effectLst>
              <a:latin typeface="Scandinavian" pitchFamily="34" charset="0"/>
            </a:endParaRPr>
          </a:p>
        </p:txBody>
      </p:sp>
      <p:sp>
        <p:nvSpPr>
          <p:cNvPr id="13319" name="TextBox 6"/>
          <p:cNvSpPr txBox="1">
            <a:spLocks noChangeArrowheads="1"/>
          </p:cNvSpPr>
          <p:nvPr/>
        </p:nvSpPr>
        <p:spPr bwMode="auto">
          <a:xfrm>
            <a:off x="0" y="5949056"/>
            <a:ext cx="9396536" cy="338554"/>
          </a:xfrm>
          <a:prstGeom prst="rect">
            <a:avLst/>
          </a:prstGeom>
          <a:noFill/>
          <a:ln w="9525">
            <a:noFill/>
            <a:miter lim="800000"/>
            <a:headEnd/>
            <a:tailEnd/>
          </a:ln>
        </p:spPr>
        <p:txBody>
          <a:bodyPr wrap="square">
            <a:spAutoFit/>
          </a:bodyPr>
          <a:lstStyle/>
          <a:p>
            <a:pPr algn="ctr"/>
            <a:r>
              <a:rPr lang="da-DK" sz="1600" dirty="0">
                <a:solidFill>
                  <a:schemeClr val="bg1"/>
                </a:solidFill>
              </a:rPr>
              <a:t>www.cleancluster/NISA  </a:t>
            </a:r>
            <a:r>
              <a:rPr lang="da-DK" sz="1600" dirty="0">
                <a:solidFill>
                  <a:schemeClr val="accent3"/>
                </a:solidFill>
              </a:rPr>
              <a:t>  </a:t>
            </a:r>
            <a:r>
              <a:rPr lang="da-DK" sz="1600" dirty="0">
                <a:solidFill>
                  <a:schemeClr val="bg1"/>
                </a:solidFill>
              </a:rPr>
              <a:t>Martin Porsgaard      </a:t>
            </a:r>
            <a:r>
              <a:rPr lang="da-DK" sz="1600" dirty="0">
                <a:solidFill>
                  <a:schemeClr val="bg1"/>
                </a:solidFill>
                <a:hlinkClick r:id="rId4"/>
              </a:rPr>
              <a:t>map@cleancluster.dk</a:t>
            </a:r>
            <a:endParaRPr lang="da-DK" sz="1600" dirty="0">
              <a:solidFill>
                <a:schemeClr val="bg1"/>
              </a:solidFill>
            </a:endParaRPr>
          </a:p>
        </p:txBody>
      </p:sp>
      <p:sp>
        <p:nvSpPr>
          <p:cNvPr id="6" name="Rectangle 5"/>
          <p:cNvSpPr/>
          <p:nvPr/>
        </p:nvSpPr>
        <p:spPr>
          <a:xfrm>
            <a:off x="35496" y="-315414"/>
            <a:ext cx="9073008" cy="3508653"/>
          </a:xfrm>
          <a:prstGeom prst="rect">
            <a:avLst/>
          </a:prstGeom>
        </p:spPr>
        <p:txBody>
          <a:bodyPr wrap="square">
            <a:spAutoFit/>
          </a:bodyPr>
          <a:lstStyle/>
          <a:p>
            <a:pPr algn="ctr"/>
            <a:endParaRPr lang="en-GB" sz="3600" b="1" dirty="0">
              <a:solidFill>
                <a:schemeClr val="bg1"/>
              </a:solidFill>
              <a:latin typeface="Calibri" pitchFamily="34" charset="0"/>
            </a:endParaRPr>
          </a:p>
          <a:p>
            <a:pPr algn="ctr"/>
            <a:r>
              <a:rPr lang="en-GB" sz="4000" b="1" dirty="0">
                <a:latin typeface="Franklin Gothic Demi" panose="020B0703020102020204" pitchFamily="34" charset="0"/>
              </a:rPr>
              <a:t>NI</a:t>
            </a:r>
            <a:r>
              <a:rPr lang="en-GB" sz="4000" b="1" dirty="0">
                <a:solidFill>
                  <a:srgbClr val="00B0F0"/>
                </a:solidFill>
                <a:latin typeface="Franklin Gothic Demi" panose="020B0703020102020204" pitchFamily="34" charset="0"/>
              </a:rPr>
              <a:t>SA</a:t>
            </a:r>
          </a:p>
          <a:p>
            <a:pPr algn="ctr" hangingPunct="0"/>
            <a:endParaRPr lang="da-DK" dirty="0"/>
          </a:p>
          <a:p>
            <a:pPr algn="ctr" hangingPunct="0"/>
            <a:endParaRPr lang="da-DK" sz="2000" b="1" dirty="0"/>
          </a:p>
          <a:p>
            <a:pPr algn="ctr" hangingPunct="0"/>
            <a:endParaRPr lang="da-DK" sz="2000" b="1" dirty="0"/>
          </a:p>
          <a:p>
            <a:pPr algn="ctr" hangingPunct="0"/>
            <a:r>
              <a:rPr lang="da-DK" sz="2000" b="1" dirty="0"/>
              <a:t>N-ALM Oslo </a:t>
            </a:r>
            <a:r>
              <a:rPr lang="da-DK" sz="2000" b="1" dirty="0" err="1"/>
              <a:t>Nov</a:t>
            </a:r>
            <a:r>
              <a:rPr lang="da-DK" sz="2000" b="1" dirty="0"/>
              <a:t> 21,</a:t>
            </a:r>
            <a:r>
              <a:rPr lang="sv-SE" sz="2000" b="1" dirty="0"/>
              <a:t> 2017 </a:t>
            </a:r>
            <a:endParaRPr lang="da-DK" sz="2000" b="1" dirty="0"/>
          </a:p>
          <a:p>
            <a:pPr algn="ctr" hangingPunct="0"/>
            <a:endParaRPr lang="da-DK" sz="2000" dirty="0"/>
          </a:p>
          <a:p>
            <a:pPr algn="ctr"/>
            <a:endParaRPr lang="en-GB" sz="2000" dirty="0">
              <a:solidFill>
                <a:schemeClr val="bg1"/>
              </a:solidFill>
            </a:endParaRPr>
          </a:p>
          <a:p>
            <a:pPr algn="ctr"/>
            <a:endParaRPr lang="en-GB" sz="2800" b="1" dirty="0">
              <a:solidFill>
                <a:srgbClr val="00B0F0"/>
              </a:solidFill>
              <a:latin typeface="Calibri" pitchFamily="34" charset="0"/>
            </a:endParaRPr>
          </a:p>
        </p:txBody>
      </p:sp>
    </p:spTree>
    <p:extLst>
      <p:ext uri="{BB962C8B-B14F-4D97-AF65-F5344CB8AC3E}">
        <p14:creationId xmlns:p14="http://schemas.microsoft.com/office/powerpoint/2010/main" val="2659708249"/>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2664"/>
            <a:ext cx="8601397" cy="504056"/>
          </a:xfrm>
        </p:spPr>
        <p:txBody>
          <a:bodyPr>
            <a:noAutofit/>
          </a:bodyPr>
          <a:lstStyle/>
          <a:p>
            <a:r>
              <a:rPr lang="da-DK" dirty="0">
                <a:solidFill>
                  <a:srgbClr val="00B0F0"/>
                </a:solidFill>
              </a:rPr>
              <a:t>Biofuel </a:t>
            </a:r>
            <a:r>
              <a:rPr lang="da-DK" dirty="0" err="1">
                <a:solidFill>
                  <a:srgbClr val="00B0F0"/>
                </a:solidFill>
              </a:rPr>
              <a:t>Production</a:t>
            </a:r>
            <a:r>
              <a:rPr lang="da-DK" dirty="0">
                <a:solidFill>
                  <a:srgbClr val="00B0F0"/>
                </a:solidFill>
              </a:rPr>
              <a:t> steps</a:t>
            </a:r>
          </a:p>
        </p:txBody>
      </p:sp>
      <p:sp>
        <p:nvSpPr>
          <p:cNvPr id="3" name="Rectangle 2"/>
          <p:cNvSpPr>
            <a:spLocks noChangeArrowheads="1"/>
          </p:cNvSpPr>
          <p:nvPr/>
        </p:nvSpPr>
        <p:spPr bwMode="auto">
          <a:xfrm>
            <a:off x="467544" y="2529771"/>
            <a:ext cx="2267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39750" algn="l"/>
              </a:tabLst>
              <a:defRPr>
                <a:solidFill>
                  <a:schemeClr val="tx1"/>
                </a:solidFill>
                <a:latin typeface="Arial" pitchFamily="34" charset="0"/>
                <a:cs typeface="Arial" pitchFamily="34" charset="0"/>
              </a:defRPr>
            </a:lvl1pPr>
            <a:lvl2pPr>
              <a:tabLst>
                <a:tab pos="539750" algn="l"/>
              </a:tabLst>
              <a:defRPr>
                <a:solidFill>
                  <a:schemeClr val="tx1"/>
                </a:solidFill>
                <a:latin typeface="Arial" pitchFamily="34" charset="0"/>
                <a:cs typeface="Arial" pitchFamily="34" charset="0"/>
              </a:defRPr>
            </a:lvl2pPr>
            <a:lvl3pPr>
              <a:tabLst>
                <a:tab pos="539750" algn="l"/>
              </a:tabLst>
              <a:defRPr>
                <a:solidFill>
                  <a:schemeClr val="tx1"/>
                </a:solidFill>
                <a:latin typeface="Arial" pitchFamily="34" charset="0"/>
                <a:cs typeface="Arial" pitchFamily="34" charset="0"/>
              </a:defRPr>
            </a:lvl3pPr>
            <a:lvl4pPr>
              <a:tabLst>
                <a:tab pos="539750" algn="l"/>
              </a:tabLst>
              <a:defRPr>
                <a:solidFill>
                  <a:schemeClr val="tx1"/>
                </a:solidFill>
                <a:latin typeface="Arial" pitchFamily="34" charset="0"/>
                <a:cs typeface="Arial" pitchFamily="34" charset="0"/>
              </a:defRPr>
            </a:lvl4pPr>
            <a:lvl5pPr>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tab pos="539750" algn="l"/>
              </a:tabLst>
            </a:pPr>
            <a:r>
              <a:rPr kumimoji="0" lang="en-US" altLang="da-DK" sz="1000" b="1" i="0" u="none" strike="noStrike" cap="none" normalizeH="0" baseline="0" dirty="0">
                <a:ln>
                  <a:noFill/>
                </a:ln>
                <a:solidFill>
                  <a:schemeClr val="tx1"/>
                </a:solidFill>
                <a:effectLst/>
                <a:latin typeface="+mn-lt"/>
                <a:ea typeface="Calibri" pitchFamily="34" charset="0"/>
                <a:cs typeface="Times New Roman" pitchFamily="18" charset="0"/>
              </a:rPr>
              <a:t>The four basic steps in a feedstock to fuel pathway.</a:t>
            </a:r>
            <a:endParaRPr kumimoji="0" lang="da-DK" altLang="da-DK" sz="8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da-DK" altLang="da-DK" sz="2000" b="1" i="0" u="none" strike="noStrike" cap="none" normalizeH="0" baseline="0" dirty="0">
              <a:ln>
                <a:noFill/>
              </a:ln>
              <a:solidFill>
                <a:schemeClr val="tx1"/>
              </a:solidFill>
              <a:effectLst/>
              <a:latin typeface="+mn-lt"/>
            </a:endParaRPr>
          </a:p>
        </p:txBody>
      </p:sp>
      <p:pic>
        <p:nvPicPr>
          <p:cNvPr id="12289" name="Picture 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4543425" cy="942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400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915816" y="2529771"/>
            <a:ext cx="5904656" cy="3851557"/>
          </a:xfrm>
          <a:prstGeom prst="rect">
            <a:avLst/>
          </a:prstGeom>
        </p:spPr>
      </p:pic>
      <p:sp>
        <p:nvSpPr>
          <p:cNvPr id="7" name="Rectangle 6"/>
          <p:cNvSpPr/>
          <p:nvPr/>
        </p:nvSpPr>
        <p:spPr>
          <a:xfrm>
            <a:off x="5868144" y="1783631"/>
            <a:ext cx="2304256" cy="523220"/>
          </a:xfrm>
          <a:prstGeom prst="rect">
            <a:avLst/>
          </a:prstGeom>
        </p:spPr>
        <p:txBody>
          <a:bodyPr wrap="square">
            <a:spAutoFit/>
          </a:bodyPr>
          <a:lstStyle/>
          <a:p>
            <a:r>
              <a:rPr lang="da-DK" sz="1400" dirty="0" err="1"/>
              <a:t>Different</a:t>
            </a:r>
            <a:r>
              <a:rPr lang="da-DK" sz="1400" dirty="0"/>
              <a:t> routes to </a:t>
            </a:r>
            <a:r>
              <a:rPr lang="da-DK" sz="1400" dirty="0" err="1"/>
              <a:t>produce</a:t>
            </a:r>
            <a:r>
              <a:rPr lang="da-DK" sz="1400" dirty="0"/>
              <a:t> </a:t>
            </a:r>
            <a:r>
              <a:rPr lang="da-DK" sz="1400" dirty="0" err="1"/>
              <a:t>biofuels</a:t>
            </a:r>
            <a:r>
              <a:rPr lang="da-DK" sz="1400" dirty="0"/>
              <a:t> and </a:t>
            </a:r>
            <a:r>
              <a:rPr lang="da-DK" sz="1400" dirty="0" err="1"/>
              <a:t>other</a:t>
            </a:r>
            <a:r>
              <a:rPr lang="da-DK" sz="1400" dirty="0"/>
              <a:t> products</a:t>
            </a:r>
          </a:p>
        </p:txBody>
      </p:sp>
    </p:spTree>
    <p:extLst>
      <p:ext uri="{BB962C8B-B14F-4D97-AF65-F5344CB8AC3E}">
        <p14:creationId xmlns:p14="http://schemas.microsoft.com/office/powerpoint/2010/main" val="306523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5726" y="1844824"/>
            <a:ext cx="3796194" cy="4608512"/>
          </a:xfrm>
        </p:spPr>
        <p:txBody>
          <a:bodyPr/>
          <a:lstStyle/>
          <a:p>
            <a:r>
              <a:rPr lang="en-US" sz="2800" dirty="0">
                <a:solidFill>
                  <a:srgbClr val="FF0000"/>
                </a:solidFill>
              </a:rPr>
              <a:t>Nordic </a:t>
            </a:r>
            <a:br>
              <a:rPr lang="en-US" sz="2800" dirty="0">
                <a:solidFill>
                  <a:srgbClr val="FF0000"/>
                </a:solidFill>
              </a:rPr>
            </a:br>
            <a:r>
              <a:rPr lang="en-US" sz="2800" dirty="0">
                <a:solidFill>
                  <a:srgbClr val="FF0000"/>
                </a:solidFill>
              </a:rPr>
              <a:t>perspectives </a:t>
            </a:r>
            <a:br>
              <a:rPr lang="en-US" sz="2800" dirty="0">
                <a:solidFill>
                  <a:srgbClr val="FF0000"/>
                </a:solidFill>
              </a:rPr>
            </a:br>
            <a:r>
              <a:rPr lang="en-US" sz="2800" dirty="0">
                <a:solidFill>
                  <a:srgbClr val="FF0000"/>
                </a:solidFill>
              </a:rPr>
              <a:t>on the use </a:t>
            </a:r>
            <a:br>
              <a:rPr lang="en-US" sz="2800" dirty="0">
                <a:solidFill>
                  <a:srgbClr val="FF0000"/>
                </a:solidFill>
              </a:rPr>
            </a:br>
            <a:r>
              <a:rPr lang="en-US" sz="2800" dirty="0">
                <a:solidFill>
                  <a:srgbClr val="FF0000"/>
                </a:solidFill>
              </a:rPr>
              <a:t>of advanced sustainable </a:t>
            </a:r>
            <a:br>
              <a:rPr lang="en-US" sz="2800" dirty="0">
                <a:solidFill>
                  <a:srgbClr val="FF0000"/>
                </a:solidFill>
              </a:rPr>
            </a:br>
            <a:r>
              <a:rPr lang="en-US" sz="2800" dirty="0">
                <a:solidFill>
                  <a:srgbClr val="FF0000"/>
                </a:solidFill>
              </a:rPr>
              <a:t>jet fuel </a:t>
            </a:r>
            <a:br>
              <a:rPr lang="en-US" sz="2800" dirty="0">
                <a:solidFill>
                  <a:srgbClr val="FF0000"/>
                </a:solidFill>
              </a:rPr>
            </a:br>
            <a:r>
              <a:rPr lang="en-US" sz="2800" dirty="0">
                <a:solidFill>
                  <a:srgbClr val="FF0000"/>
                </a:solidFill>
              </a:rPr>
              <a:t>for aviation</a:t>
            </a:r>
            <a:r>
              <a:rPr lang="da-DK" sz="3200" dirty="0"/>
              <a:t/>
            </a:r>
            <a:br>
              <a:rPr lang="da-DK" sz="3200" dirty="0"/>
            </a:br>
            <a:r>
              <a:rPr lang="da-DK" sz="1600" cap="none" dirty="0"/>
              <a:t/>
            </a:r>
            <a:br>
              <a:rPr lang="da-DK" sz="1600" cap="none" dirty="0"/>
            </a:br>
            <a:r>
              <a:rPr lang="da-DK" sz="1600" cap="none" dirty="0"/>
              <a:t/>
            </a:r>
            <a:br>
              <a:rPr lang="da-DK" sz="1600" cap="none" dirty="0"/>
            </a:br>
            <a:r>
              <a:rPr lang="da-DK" sz="1600" cap="none" dirty="0"/>
              <a:t/>
            </a:r>
            <a:br>
              <a:rPr lang="da-DK" sz="1600" cap="none" dirty="0"/>
            </a:br>
            <a:r>
              <a:rPr lang="da-DK" sz="1600" cap="none" dirty="0"/>
              <a:t/>
            </a:r>
            <a:br>
              <a:rPr lang="da-DK" sz="1600" cap="none" dirty="0"/>
            </a:br>
            <a:r>
              <a:rPr lang="da-DK" sz="1600" cap="none" dirty="0"/>
              <a:t/>
            </a:r>
            <a:br>
              <a:rPr lang="da-DK" sz="1600" cap="none" dirty="0"/>
            </a:br>
            <a:endParaRPr lang="da-DK" sz="1600" cap="non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0649"/>
            <a:ext cx="1787793" cy="55830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980728"/>
            <a:ext cx="4765921" cy="539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46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da-DK" sz="2000" dirty="0"/>
              <a:t>Nordic Energy Infrastructure</a:t>
            </a:r>
          </a:p>
        </p:txBody>
      </p:sp>
      <p:pic>
        <p:nvPicPr>
          <p:cNvPr id="4" name="Picture 3"/>
          <p:cNvPicPr/>
          <p:nvPr/>
        </p:nvPicPr>
        <p:blipFill>
          <a:blip r:embed="rId2" cstate="print"/>
          <a:stretch>
            <a:fillRect/>
          </a:stretch>
        </p:blipFill>
        <p:spPr>
          <a:xfrm>
            <a:off x="179512" y="400308"/>
            <a:ext cx="4248472" cy="6125036"/>
          </a:xfrm>
          <a:prstGeom prst="rect">
            <a:avLst/>
          </a:prstGeom>
        </p:spPr>
      </p:pic>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038" y="1268760"/>
            <a:ext cx="4021450" cy="476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79025" y="6197976"/>
            <a:ext cx="2207014" cy="307777"/>
          </a:xfrm>
          <a:prstGeom prst="rect">
            <a:avLst/>
          </a:prstGeom>
        </p:spPr>
        <p:txBody>
          <a:bodyPr wrap="none">
            <a:spAutoFit/>
          </a:bodyPr>
          <a:lstStyle/>
          <a:p>
            <a:r>
              <a:rPr lang="da-DK" sz="1400" dirty="0">
                <a:latin typeface="Calibri"/>
                <a:ea typeface="Calibri"/>
                <a:cs typeface="Times New Roman"/>
              </a:rPr>
              <a:t>Nordic petroleum </a:t>
            </a:r>
            <a:r>
              <a:rPr lang="da-DK" sz="1400" dirty="0" err="1">
                <a:latin typeface="Calibri"/>
                <a:ea typeface="Calibri"/>
                <a:cs typeface="Times New Roman"/>
              </a:rPr>
              <a:t>refineries</a:t>
            </a:r>
            <a:endParaRPr lang="da-DK" sz="1400" dirty="0"/>
          </a:p>
        </p:txBody>
      </p:sp>
    </p:spTree>
    <p:extLst>
      <p:ext uri="{BB962C8B-B14F-4D97-AF65-F5344CB8AC3E}">
        <p14:creationId xmlns:p14="http://schemas.microsoft.com/office/powerpoint/2010/main" val="279585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649E8-AD70-4588-9565-400C08C564B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F290DA34-2505-463D-ACAF-80A4E2A62F08}"/>
              </a:ext>
            </a:extLst>
          </p:cNvPr>
          <p:cNvSpPr>
            <a:spLocks noGrp="1"/>
          </p:cNvSpPr>
          <p:nvPr>
            <p:ph idx="1"/>
          </p:nvPr>
        </p:nvSpPr>
        <p:spPr/>
        <p:txBody>
          <a:bodyPr/>
          <a:lstStyle/>
          <a:p>
            <a:endParaRPr lang="da-DK"/>
          </a:p>
        </p:txBody>
      </p:sp>
      <p:pic>
        <p:nvPicPr>
          <p:cNvPr id="4" name="Billede 3" descr="C:\Users\Bruger\AppData\Local\Microsoft\Windows\INetCache\Content.Word\IMG_5255 (002).jpg">
            <a:extLst>
              <a:ext uri="{FF2B5EF4-FFF2-40B4-BE49-F238E27FC236}">
                <a16:creationId xmlns:a16="http://schemas.microsoft.com/office/drawing/2014/main" id="{5E7331EC-18A6-4451-B120-2060B351CE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3" y="0"/>
            <a:ext cx="9468544" cy="7821488"/>
          </a:xfrm>
          <a:prstGeom prst="rect">
            <a:avLst/>
          </a:prstGeom>
          <a:noFill/>
          <a:ln>
            <a:noFill/>
          </a:ln>
        </p:spPr>
      </p:pic>
    </p:spTree>
    <p:extLst>
      <p:ext uri="{BB962C8B-B14F-4D97-AF65-F5344CB8AC3E}">
        <p14:creationId xmlns:p14="http://schemas.microsoft.com/office/powerpoint/2010/main" val="28496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solidFill>
                  <a:srgbClr val="00B0F0"/>
                </a:solidFill>
                <a:latin typeface="+mn-lt"/>
              </a:rPr>
              <a:t>The </a:t>
            </a:r>
            <a:r>
              <a:rPr lang="da-DK" b="1" dirty="0" err="1">
                <a:solidFill>
                  <a:srgbClr val="00B0F0"/>
                </a:solidFill>
                <a:latin typeface="+mn-lt"/>
              </a:rPr>
              <a:t>biomass</a:t>
            </a:r>
            <a:r>
              <a:rPr lang="da-DK" b="1" dirty="0">
                <a:solidFill>
                  <a:srgbClr val="00B0F0"/>
                </a:solidFill>
                <a:latin typeface="+mn-lt"/>
              </a:rPr>
              <a:t> is there</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546368977"/>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31302922"/>
                    </a:ext>
                  </a:extLst>
                </a:gridCol>
                <a:gridCol w="4114800">
                  <a:extLst>
                    <a:ext uri="{9D8B030D-6E8A-4147-A177-3AD203B41FA5}">
                      <a16:colId xmlns:a16="http://schemas.microsoft.com/office/drawing/2014/main" val="3319750241"/>
                    </a:ext>
                  </a:extLst>
                </a:gridCol>
              </a:tblGrid>
              <a:tr h="370840">
                <a:tc>
                  <a:txBody>
                    <a:bodyPr/>
                    <a:lstStyle/>
                    <a:p>
                      <a:r>
                        <a:rPr lang="da-DK" dirty="0" err="1"/>
                        <a:t>Residuals</a:t>
                      </a:r>
                      <a:endParaRPr lang="da-DK" dirty="0"/>
                    </a:p>
                  </a:txBody>
                  <a:tcPr/>
                </a:tc>
                <a:tc>
                  <a:txBody>
                    <a:bodyPr/>
                    <a:lstStyle/>
                    <a:p>
                      <a:endParaRPr lang="da-DK"/>
                    </a:p>
                  </a:txBody>
                  <a:tcPr/>
                </a:tc>
                <a:extLst>
                  <a:ext uri="{0D108BD9-81ED-4DB2-BD59-A6C34878D82A}">
                    <a16:rowId xmlns:a16="http://schemas.microsoft.com/office/drawing/2014/main" val="1175882840"/>
                  </a:ext>
                </a:extLst>
              </a:tr>
              <a:tr h="370840">
                <a:tc>
                  <a:txBody>
                    <a:bodyPr/>
                    <a:lstStyle/>
                    <a:p>
                      <a:endParaRPr lang="en-US" sz="1800" i="1" dirty="0">
                        <a:latin typeface="Helvetica Neue"/>
                        <a:cs typeface="Helvetica Neue"/>
                      </a:endParaRPr>
                    </a:p>
                    <a:p>
                      <a:r>
                        <a:rPr lang="en-US" sz="1800" i="1" dirty="0">
                          <a:latin typeface="Helvetica Neue"/>
                          <a:cs typeface="Helvetica Neue"/>
                        </a:rPr>
                        <a:t>Wood and forest residuals</a:t>
                      </a:r>
                    </a:p>
                    <a:p>
                      <a:r>
                        <a:rPr lang="en-US" sz="1800" i="1" dirty="0">
                          <a:latin typeface="Helvetica Neue"/>
                          <a:cs typeface="Helvetica Neue"/>
                        </a:rPr>
                        <a:t>exist in a wide variety of shapes and content from many side streams of forestry and pulp and paper production. </a:t>
                      </a:r>
                    </a:p>
                    <a:p>
                      <a:endParaRPr lang="en-US" sz="1800" i="1" dirty="0">
                        <a:latin typeface="Helvetica Neue"/>
                        <a:cs typeface="Helvetica Neue"/>
                      </a:endParaRPr>
                    </a:p>
                    <a:p>
                      <a:r>
                        <a:rPr lang="en-US" sz="1800" i="1" dirty="0">
                          <a:latin typeface="Helvetica Neue"/>
                          <a:cs typeface="Helvetica Neue"/>
                        </a:rPr>
                        <a:t>Also the agriculture, industrial- and household waste represent viable feedstocks</a:t>
                      </a:r>
                    </a:p>
                    <a:p>
                      <a:endParaRPr lang="en-US" sz="1800" i="1" dirty="0">
                        <a:latin typeface="Helvetica Neue"/>
                        <a:cs typeface="Helvetica Neue"/>
                      </a:endParaRPr>
                    </a:p>
                    <a:p>
                      <a:endParaRPr lang="da-DK" dirty="0"/>
                    </a:p>
                  </a:txBody>
                  <a:tcPr/>
                </a:tc>
                <a:tc>
                  <a:txBody>
                    <a:bodyPr/>
                    <a:lstStyle/>
                    <a:p>
                      <a:endParaRPr lang="da-DK" dirty="0"/>
                    </a:p>
                  </a:txBody>
                  <a:tcPr/>
                </a:tc>
                <a:extLst>
                  <a:ext uri="{0D108BD9-81ED-4DB2-BD59-A6C34878D82A}">
                    <a16:rowId xmlns:a16="http://schemas.microsoft.com/office/drawing/2014/main" val="4255515008"/>
                  </a:ext>
                </a:extLst>
              </a:tr>
            </a:tbl>
          </a:graphicData>
        </a:graphic>
      </p:graphicFrame>
      <p:pic>
        <p:nvPicPr>
          <p:cNvPr id="6" name="Picture 5" descr="image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04456" cy="3754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9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solidFill>
                  <a:srgbClr val="00B0F0"/>
                </a:solidFill>
                <a:latin typeface="+mn-lt"/>
              </a:rPr>
              <a:t>The </a:t>
            </a:r>
            <a:r>
              <a:rPr lang="da-DK" b="1" dirty="0" err="1">
                <a:solidFill>
                  <a:srgbClr val="00B0F0"/>
                </a:solidFill>
                <a:latin typeface="+mn-lt"/>
              </a:rPr>
              <a:t>facilities</a:t>
            </a:r>
            <a:r>
              <a:rPr lang="da-DK" b="1" dirty="0">
                <a:solidFill>
                  <a:srgbClr val="00B0F0"/>
                </a:solidFill>
                <a:latin typeface="+mn-lt"/>
              </a:rPr>
              <a:t> </a:t>
            </a:r>
            <a:r>
              <a:rPr lang="da-DK" b="1" dirty="0" err="1">
                <a:solidFill>
                  <a:srgbClr val="00B0F0"/>
                </a:solidFill>
                <a:latin typeface="+mn-lt"/>
              </a:rPr>
              <a:t>are</a:t>
            </a:r>
            <a:r>
              <a:rPr lang="da-DK" b="1" dirty="0">
                <a:solidFill>
                  <a:srgbClr val="00B0F0"/>
                </a:solidFill>
                <a:latin typeface="+mn-lt"/>
              </a:rPr>
              <a:t> there</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97215231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31302922"/>
                    </a:ext>
                  </a:extLst>
                </a:gridCol>
                <a:gridCol w="4114800">
                  <a:extLst>
                    <a:ext uri="{9D8B030D-6E8A-4147-A177-3AD203B41FA5}">
                      <a16:colId xmlns:a16="http://schemas.microsoft.com/office/drawing/2014/main" val="3319750241"/>
                    </a:ext>
                  </a:extLst>
                </a:gridCol>
              </a:tblGrid>
              <a:tr h="370840">
                <a:tc>
                  <a:txBody>
                    <a:bodyPr/>
                    <a:lstStyle/>
                    <a:p>
                      <a:r>
                        <a:rPr lang="da-DK" dirty="0" err="1"/>
                        <a:t>Production</a:t>
                      </a:r>
                      <a:endParaRPr lang="da-DK" dirty="0"/>
                    </a:p>
                  </a:txBody>
                  <a:tcPr/>
                </a:tc>
                <a:tc>
                  <a:txBody>
                    <a:bodyPr/>
                    <a:lstStyle/>
                    <a:p>
                      <a:endParaRPr lang="da-DK"/>
                    </a:p>
                  </a:txBody>
                  <a:tcPr/>
                </a:tc>
                <a:extLst>
                  <a:ext uri="{0D108BD9-81ED-4DB2-BD59-A6C34878D82A}">
                    <a16:rowId xmlns:a16="http://schemas.microsoft.com/office/drawing/2014/main" val="11758828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Neue"/>
                          <a:cs typeface="Helvetica Neue"/>
                        </a:rPr>
                        <a:t>More than 13 possible conversion pathways are identified. Some at a commercial scale - others only at pilot scale or earlier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latin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latin typeface="Helvetica Neue"/>
                          <a:cs typeface="Helvetica Neue"/>
                        </a:rPr>
                        <a:t>Neste is the only company who have produced bio-based jet fuel in the Nordics - and only in agreed batches.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Helvetica Neue"/>
                        <a:cs typeface="Helvetica Neue"/>
                      </a:endParaRPr>
                    </a:p>
                    <a:p>
                      <a:endParaRPr lang="en-US" sz="1800" i="1" dirty="0">
                        <a:latin typeface="Helvetica Neue"/>
                        <a:cs typeface="Helvetica Neue"/>
                      </a:endParaRPr>
                    </a:p>
                    <a:p>
                      <a:endParaRPr lang="da-DK" dirty="0"/>
                    </a:p>
                  </a:txBody>
                  <a:tcPr/>
                </a:tc>
                <a:tc>
                  <a:txBody>
                    <a:bodyPr/>
                    <a:lstStyle/>
                    <a:p>
                      <a:endParaRPr lang="da-DK" dirty="0"/>
                    </a:p>
                  </a:txBody>
                  <a:tcPr/>
                </a:tc>
                <a:extLst>
                  <a:ext uri="{0D108BD9-81ED-4DB2-BD59-A6C34878D82A}">
                    <a16:rowId xmlns:a16="http://schemas.microsoft.com/office/drawing/2014/main" val="4255515008"/>
                  </a:ext>
                </a:extLst>
              </a:tr>
            </a:tbl>
          </a:graphicData>
        </a:graphic>
      </p:graphicFrame>
      <p:pic>
        <p:nvPicPr>
          <p:cNvPr id="5" name="Picture 1" descr="image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04456" cy="3754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12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err="1">
                <a:solidFill>
                  <a:srgbClr val="00B0F0"/>
                </a:solidFill>
                <a:latin typeface="+mn-lt"/>
              </a:rPr>
              <a:t>We</a:t>
            </a:r>
            <a:r>
              <a:rPr lang="da-DK" b="1" dirty="0">
                <a:solidFill>
                  <a:srgbClr val="00B0F0"/>
                </a:solidFill>
                <a:latin typeface="+mn-lt"/>
              </a:rPr>
              <a:t> have the </a:t>
            </a:r>
            <a:r>
              <a:rPr lang="da-DK" b="1" dirty="0" err="1">
                <a:solidFill>
                  <a:srgbClr val="00B0F0"/>
                </a:solidFill>
                <a:latin typeface="+mn-lt"/>
              </a:rPr>
              <a:t>knowledge</a:t>
            </a:r>
            <a:endParaRPr lang="da-DK" b="1" dirty="0">
              <a:solidFill>
                <a:srgbClr val="00B0F0"/>
              </a:solidFill>
              <a:latin typeface="+mn-lt"/>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21649257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31302922"/>
                    </a:ext>
                  </a:extLst>
                </a:gridCol>
                <a:gridCol w="4114800">
                  <a:extLst>
                    <a:ext uri="{9D8B030D-6E8A-4147-A177-3AD203B41FA5}">
                      <a16:colId xmlns:a16="http://schemas.microsoft.com/office/drawing/2014/main" val="3319750241"/>
                    </a:ext>
                  </a:extLst>
                </a:gridCol>
              </a:tblGrid>
              <a:tr h="370840">
                <a:tc>
                  <a:txBody>
                    <a:bodyPr/>
                    <a:lstStyle/>
                    <a:p>
                      <a:r>
                        <a:rPr lang="da-DK" dirty="0"/>
                        <a:t>Nordic </a:t>
                      </a:r>
                      <a:r>
                        <a:rPr lang="da-DK" dirty="0" err="1"/>
                        <a:t>analysis</a:t>
                      </a:r>
                      <a:endParaRPr lang="da-DK" dirty="0"/>
                    </a:p>
                  </a:txBody>
                  <a:tcPr/>
                </a:tc>
                <a:tc>
                  <a:txBody>
                    <a:bodyPr/>
                    <a:lstStyle/>
                    <a:p>
                      <a:endParaRPr lang="da-DK"/>
                    </a:p>
                  </a:txBody>
                  <a:tcPr/>
                </a:tc>
                <a:extLst>
                  <a:ext uri="{0D108BD9-81ED-4DB2-BD59-A6C34878D82A}">
                    <a16:rowId xmlns:a16="http://schemas.microsoft.com/office/drawing/2014/main" val="1175882840"/>
                  </a:ext>
                </a:extLst>
              </a:tr>
              <a:tr h="370840">
                <a:tc>
                  <a:txBody>
                    <a:bodyPr/>
                    <a:lstStyle/>
                    <a:p>
                      <a:pPr algn="just"/>
                      <a:endParaRPr lang="en-US" sz="1800" dirty="0">
                        <a:latin typeface="Helvetica Neue"/>
                        <a:cs typeface="Helvetica Neue"/>
                      </a:endParaRPr>
                    </a:p>
                    <a:p>
                      <a:pPr algn="just"/>
                      <a:r>
                        <a:rPr lang="en-US" sz="1800" dirty="0">
                          <a:latin typeface="Helvetica Neue"/>
                          <a:cs typeface="Helvetica Neue"/>
                        </a:rPr>
                        <a:t>We have strong competencies and the necessary technical know-how within different pathways. Competencies in refining technology is in place and so are the infrastructure</a:t>
                      </a:r>
                    </a:p>
                    <a:p>
                      <a:pPr algn="just"/>
                      <a:endParaRPr lang="en-US" sz="1800" dirty="0">
                        <a:latin typeface="Helvetica Neue"/>
                        <a:cs typeface="Helvetica Neue"/>
                      </a:endParaRPr>
                    </a:p>
                    <a:p>
                      <a:pPr algn="just"/>
                      <a:r>
                        <a:rPr lang="en-US" sz="1800" dirty="0">
                          <a:latin typeface="Helvetica Neue"/>
                          <a:cs typeface="Helvetica Neue"/>
                        </a:rPr>
                        <a:t>On the aviation side airline companies and airports show a high willingness to use biofuel in aviation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latin typeface="Helvetica Neue"/>
                        <a:cs typeface="Helvetica Neue"/>
                      </a:endParaRPr>
                    </a:p>
                    <a:p>
                      <a:endParaRPr lang="da-DK" dirty="0"/>
                    </a:p>
                  </a:txBody>
                  <a:tcPr/>
                </a:tc>
                <a:tc>
                  <a:txBody>
                    <a:bodyPr/>
                    <a:lstStyle/>
                    <a:p>
                      <a:endParaRPr lang="da-DK" dirty="0"/>
                    </a:p>
                  </a:txBody>
                  <a:tcPr/>
                </a:tc>
                <a:extLst>
                  <a:ext uri="{0D108BD9-81ED-4DB2-BD59-A6C34878D82A}">
                    <a16:rowId xmlns:a16="http://schemas.microsoft.com/office/drawing/2014/main" val="4255515008"/>
                  </a:ext>
                </a:extLst>
              </a:tr>
            </a:tbl>
          </a:graphicData>
        </a:graphic>
      </p:graphicFrame>
      <p:pic>
        <p:nvPicPr>
          <p:cNvPr id="6" name="Picture 2" descr="image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14799" cy="3754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37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solidFill>
                  <a:srgbClr val="00B0F0"/>
                </a:solidFill>
                <a:latin typeface="+mn-lt"/>
              </a:rPr>
              <a:t>Nordic sustainable jetfuel</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682706572"/>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31302922"/>
                    </a:ext>
                  </a:extLst>
                </a:gridCol>
                <a:gridCol w="4114800">
                  <a:extLst>
                    <a:ext uri="{9D8B030D-6E8A-4147-A177-3AD203B41FA5}">
                      <a16:colId xmlns:a16="http://schemas.microsoft.com/office/drawing/2014/main" val="3319750241"/>
                    </a:ext>
                  </a:extLst>
                </a:gridCol>
              </a:tblGrid>
              <a:tr h="370840">
                <a:tc>
                  <a:txBody>
                    <a:bodyPr/>
                    <a:lstStyle/>
                    <a:p>
                      <a:r>
                        <a:rPr lang="da-DK" dirty="0"/>
                        <a:t>Big </a:t>
                      </a:r>
                      <a:r>
                        <a:rPr lang="da-DK" dirty="0" err="1"/>
                        <a:t>volumes</a:t>
                      </a:r>
                      <a:endParaRPr lang="da-DK" dirty="0"/>
                    </a:p>
                  </a:txBody>
                  <a:tcPr/>
                </a:tc>
                <a:tc>
                  <a:txBody>
                    <a:bodyPr/>
                    <a:lstStyle/>
                    <a:p>
                      <a:endParaRPr lang="da-DK"/>
                    </a:p>
                  </a:txBody>
                  <a:tcPr/>
                </a:tc>
                <a:extLst>
                  <a:ext uri="{0D108BD9-81ED-4DB2-BD59-A6C34878D82A}">
                    <a16:rowId xmlns:a16="http://schemas.microsoft.com/office/drawing/2014/main" val="1175882840"/>
                  </a:ext>
                </a:extLst>
              </a:tr>
              <a:tr h="370840">
                <a:tc>
                  <a:txBody>
                    <a:bodyPr/>
                    <a:lstStyle/>
                    <a:p>
                      <a:pPr algn="just"/>
                      <a:endParaRPr lang="en-US" sz="1800" dirty="0">
                        <a:latin typeface="Helvetica Neue"/>
                        <a:cs typeface="Helvetica Neue"/>
                      </a:endParaRPr>
                    </a:p>
                    <a:p>
                      <a:pPr algn="just"/>
                      <a:r>
                        <a:rPr lang="en-US" sz="1800" dirty="0">
                          <a:latin typeface="Helvetica Neue"/>
                          <a:cs typeface="Helvetica Neue"/>
                        </a:rPr>
                        <a:t>Estimated that production pathways should be matured in 2020. </a:t>
                      </a:r>
                    </a:p>
                    <a:p>
                      <a:pPr algn="just"/>
                      <a:endParaRPr lang="en-US" sz="1800" dirty="0">
                        <a:latin typeface="Helvetica Neue"/>
                        <a:cs typeface="Helvetica Neue"/>
                      </a:endParaRPr>
                    </a:p>
                    <a:p>
                      <a:pPr algn="just"/>
                      <a:r>
                        <a:rPr lang="en-US" sz="1800" dirty="0">
                          <a:latin typeface="Helvetica Neue"/>
                          <a:cs typeface="Helvetica Neue"/>
                        </a:rPr>
                        <a:t>The blend-in level must be of 1,2% in 2020 corresponding to 65 million liters in the Nordic countries</a:t>
                      </a:r>
                    </a:p>
                    <a:p>
                      <a:pPr algn="just"/>
                      <a:endParaRPr lang="en-US" sz="1800" dirty="0">
                        <a:latin typeface="Helvetica Neue"/>
                        <a:cs typeface="Helvetica Neu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i="0" dirty="0">
                          <a:latin typeface="Helvetica Neue"/>
                          <a:cs typeface="Helvetica Neue"/>
                        </a:rPr>
                        <a:t>To reach CO2 reduction of 50% in 2050, approximately 2 billion liters of sustainable jet fuel are required </a:t>
                      </a:r>
                    </a:p>
                    <a:p>
                      <a:endParaRPr lang="da-DK" dirty="0"/>
                    </a:p>
                  </a:txBody>
                  <a:tcPr/>
                </a:tc>
                <a:tc>
                  <a:txBody>
                    <a:bodyPr/>
                    <a:lstStyle/>
                    <a:p>
                      <a:endParaRPr lang="da-DK" dirty="0"/>
                    </a:p>
                  </a:txBody>
                  <a:tcPr/>
                </a:tc>
                <a:extLst>
                  <a:ext uri="{0D108BD9-81ED-4DB2-BD59-A6C34878D82A}">
                    <a16:rowId xmlns:a16="http://schemas.microsoft.com/office/drawing/2014/main" val="4255515008"/>
                  </a:ext>
                </a:extLst>
              </a:tr>
            </a:tbl>
          </a:graphicData>
        </a:graphic>
      </p:graphicFrame>
      <p:pic>
        <p:nvPicPr>
          <p:cNvPr id="5" name="Picture 19" descr="767-silhouette-14667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00200"/>
            <a:ext cx="4114800" cy="3754120"/>
          </a:xfrm>
          <a:prstGeom prst="rect">
            <a:avLst/>
          </a:prstGeom>
        </p:spPr>
      </p:pic>
    </p:spTree>
    <p:extLst>
      <p:ext uri="{BB962C8B-B14F-4D97-AF65-F5344CB8AC3E}">
        <p14:creationId xmlns:p14="http://schemas.microsoft.com/office/powerpoint/2010/main" val="39450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12664"/>
            <a:ext cx="8320881" cy="828104"/>
          </a:xfrm>
        </p:spPr>
        <p:txBody>
          <a:bodyPr>
            <a:normAutofit fontScale="90000"/>
          </a:bodyPr>
          <a:lstStyle/>
          <a:p>
            <a:r>
              <a:rPr lang="da-DK" sz="3600" dirty="0"/>
              <a:t>NORDIC DEMAND FOR JET FUEL</a:t>
            </a:r>
            <a:r>
              <a:rPr lang="da-DK" dirty="0"/>
              <a:t/>
            </a:r>
            <a:br>
              <a:rPr lang="da-DK" dirty="0"/>
            </a:br>
            <a:endParaRPr lang="da-DK" dirty="0"/>
          </a:p>
        </p:txBody>
      </p:sp>
      <p:sp>
        <p:nvSpPr>
          <p:cNvPr id="3" name="Content Placeholder 2"/>
          <p:cNvSpPr>
            <a:spLocks noGrp="1"/>
          </p:cNvSpPr>
          <p:nvPr>
            <p:ph idx="1"/>
          </p:nvPr>
        </p:nvSpPr>
        <p:spPr>
          <a:xfrm>
            <a:off x="251520" y="1268760"/>
            <a:ext cx="8641655" cy="5040560"/>
          </a:xfrm>
        </p:spPr>
        <p:txBody>
          <a:bodyPr>
            <a:normAutofit/>
          </a:bodyPr>
          <a:lstStyle/>
          <a:p>
            <a:endParaRPr lang="en-US" sz="1800" dirty="0"/>
          </a:p>
          <a:p>
            <a:r>
              <a:rPr lang="en-US" sz="1800" dirty="0"/>
              <a:t>Nordic countries aggregate consumption: from roughly 4 million m</a:t>
            </a:r>
            <a:r>
              <a:rPr lang="en-US" sz="1800" baseline="30000" dirty="0"/>
              <a:t>3</a:t>
            </a:r>
            <a:r>
              <a:rPr lang="en-US" sz="1800" dirty="0"/>
              <a:t> in 2010 to 4.5 million m</a:t>
            </a:r>
            <a:r>
              <a:rPr lang="en-US" sz="1800" baseline="30000" dirty="0"/>
              <a:t>3</a:t>
            </a:r>
            <a:r>
              <a:rPr lang="en-US" sz="1800" dirty="0"/>
              <a:t> in 2014</a:t>
            </a:r>
          </a:p>
          <a:p>
            <a:r>
              <a:rPr lang="en-US" sz="1800" dirty="0"/>
              <a:t>Gradual increase up until 2025, where the Nordic demand for jet fuel peaks at roughly 5.7 million m</a:t>
            </a:r>
            <a:r>
              <a:rPr lang="en-US" sz="1800" baseline="30000" dirty="0"/>
              <a:t>3</a:t>
            </a:r>
            <a:r>
              <a:rPr lang="en-US" sz="1800" dirty="0"/>
              <a:t>.</a:t>
            </a:r>
          </a:p>
          <a:p>
            <a:r>
              <a:rPr lang="en-US" sz="1800" dirty="0"/>
              <a:t>After 2025, the demand stagnates reaching a steady state of an aggregate annual demand of 5.4 million m</a:t>
            </a:r>
            <a:r>
              <a:rPr lang="en-US" sz="1800" baseline="30000" dirty="0"/>
              <a:t>3</a:t>
            </a:r>
            <a:r>
              <a:rPr lang="en-US" sz="1800" dirty="0"/>
              <a:t> in 2030 and onwards.</a:t>
            </a:r>
            <a:endParaRPr lang="da-DK" sz="1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
          <a:stretch/>
        </p:blipFill>
        <p:spPr bwMode="auto">
          <a:xfrm>
            <a:off x="683568" y="3745008"/>
            <a:ext cx="5020790" cy="246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6772201" y="5763594"/>
            <a:ext cx="20482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a-DK" sz="9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PROJECTION OF NORDIC DEMAND FOR JET FUEL UP UNTIL 2050</a:t>
            </a:r>
          </a:p>
          <a:p>
            <a:pPr marL="0" marR="0" lvl="0" indent="0" algn="r" defTabSz="914400" rtl="0" eaLnBrk="1" fontAlgn="base" latinLnBrk="0" hangingPunct="1">
              <a:lnSpc>
                <a:spcPct val="100000"/>
              </a:lnSpc>
              <a:spcBef>
                <a:spcPct val="0"/>
              </a:spcBef>
              <a:spcAft>
                <a:spcPct val="0"/>
              </a:spcAft>
              <a:buClrTx/>
              <a:buSzTx/>
              <a:buFontTx/>
              <a:buNone/>
              <a:tabLst/>
            </a:pPr>
            <a:r>
              <a:rPr lang="en-US" altLang="da-DK" sz="900" b="1" dirty="0">
                <a:latin typeface="Calibri" pitchFamily="34" charset="0"/>
                <a:cs typeface="Times New Roman" pitchFamily="18" charset="0"/>
              </a:rPr>
              <a:t>(NIRAS 2016)</a:t>
            </a:r>
            <a:endParaRPr kumimoji="0" lang="da-DK" altLang="da-DK" sz="7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9337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664"/>
            <a:ext cx="9252520" cy="982128"/>
          </a:xfrm>
        </p:spPr>
        <p:txBody>
          <a:bodyPr>
            <a:normAutofit fontScale="90000"/>
          </a:bodyPr>
          <a:lstStyle/>
          <a:p>
            <a:r>
              <a:rPr lang="da-DK" sz="3600" dirty="0"/>
              <a:t>NORDIC DEMAND FOR SUSTAINABLE JET FUEL</a:t>
            </a:r>
            <a:r>
              <a:rPr lang="da-DK" dirty="0"/>
              <a:t/>
            </a:r>
            <a:br>
              <a:rPr lang="da-DK" dirty="0"/>
            </a:br>
            <a:endParaRPr lang="da-DK" dirty="0"/>
          </a:p>
        </p:txBody>
      </p:sp>
      <p:sp>
        <p:nvSpPr>
          <p:cNvPr id="3" name="Content Placeholder 2"/>
          <p:cNvSpPr>
            <a:spLocks noGrp="1"/>
          </p:cNvSpPr>
          <p:nvPr>
            <p:ph idx="1"/>
          </p:nvPr>
        </p:nvSpPr>
        <p:spPr>
          <a:xfrm>
            <a:off x="1855788" y="1773239"/>
            <a:ext cx="7037387" cy="2087809"/>
          </a:xfrm>
        </p:spPr>
        <p:txBody>
          <a:bodyPr>
            <a:normAutofit fontScale="70000" lnSpcReduction="20000"/>
          </a:bodyPr>
          <a:lstStyle/>
          <a:p>
            <a:r>
              <a:rPr lang="en-US" dirty="0"/>
              <a:t>Because of the price gap, demand will be led by the global aviation industry’s GHG emission targets and the industry’s four pillar strategy for meeting set targets</a:t>
            </a:r>
          </a:p>
          <a:p>
            <a:r>
              <a:rPr lang="en-US" dirty="0"/>
              <a:t>Initial Nordic annual </a:t>
            </a:r>
            <a:r>
              <a:rPr lang="en-US" sz="2900" dirty="0"/>
              <a:t>dema</a:t>
            </a:r>
            <a:r>
              <a:rPr lang="en-US" dirty="0"/>
              <a:t>nd for sustainable jet fuel could reach 65 million l</a:t>
            </a:r>
            <a:r>
              <a:rPr lang="en-US" baseline="30000" dirty="0"/>
              <a:t> </a:t>
            </a:r>
            <a:r>
              <a:rPr lang="en-US" dirty="0"/>
              <a:t>in 2020, reaching 2 billion l in 2050, corresponding to 37.5 % of total demand.</a:t>
            </a:r>
          </a:p>
        </p:txBody>
      </p:sp>
      <p:graphicFrame>
        <p:nvGraphicFramePr>
          <p:cNvPr id="4" name="Table 3"/>
          <p:cNvGraphicFramePr>
            <a:graphicFrameLocks noGrp="1"/>
          </p:cNvGraphicFramePr>
          <p:nvPr>
            <p:extLst>
              <p:ext uri="{D42A27DB-BD31-4B8C-83A1-F6EECF244321}">
                <p14:modId xmlns:p14="http://schemas.microsoft.com/office/powerpoint/2010/main" val="3057572526"/>
              </p:ext>
            </p:extLst>
          </p:nvPr>
        </p:nvGraphicFramePr>
        <p:xfrm>
          <a:off x="2339750" y="3645024"/>
          <a:ext cx="4680520" cy="2361429"/>
        </p:xfrm>
        <a:graphic>
          <a:graphicData uri="http://schemas.openxmlformats.org/drawingml/2006/table">
            <a:tbl>
              <a:tblPr firstRow="1" firstCol="1" bandRow="1"/>
              <a:tblGrid>
                <a:gridCol w="947410">
                  <a:extLst>
                    <a:ext uri="{9D8B030D-6E8A-4147-A177-3AD203B41FA5}">
                      <a16:colId xmlns:a16="http://schemas.microsoft.com/office/drawing/2014/main" val="20000"/>
                    </a:ext>
                  </a:extLst>
                </a:gridCol>
                <a:gridCol w="533118">
                  <a:extLst>
                    <a:ext uri="{9D8B030D-6E8A-4147-A177-3AD203B41FA5}">
                      <a16:colId xmlns:a16="http://schemas.microsoft.com/office/drawing/2014/main" val="20001"/>
                    </a:ext>
                  </a:extLst>
                </a:gridCol>
                <a:gridCol w="533118">
                  <a:extLst>
                    <a:ext uri="{9D8B030D-6E8A-4147-A177-3AD203B41FA5}">
                      <a16:colId xmlns:a16="http://schemas.microsoft.com/office/drawing/2014/main" val="20002"/>
                    </a:ext>
                  </a:extLst>
                </a:gridCol>
                <a:gridCol w="533118">
                  <a:extLst>
                    <a:ext uri="{9D8B030D-6E8A-4147-A177-3AD203B41FA5}">
                      <a16:colId xmlns:a16="http://schemas.microsoft.com/office/drawing/2014/main" val="20003"/>
                    </a:ext>
                  </a:extLst>
                </a:gridCol>
                <a:gridCol w="533760">
                  <a:extLst>
                    <a:ext uri="{9D8B030D-6E8A-4147-A177-3AD203B41FA5}">
                      <a16:colId xmlns:a16="http://schemas.microsoft.com/office/drawing/2014/main" val="20004"/>
                    </a:ext>
                  </a:extLst>
                </a:gridCol>
                <a:gridCol w="533118">
                  <a:extLst>
                    <a:ext uri="{9D8B030D-6E8A-4147-A177-3AD203B41FA5}">
                      <a16:colId xmlns:a16="http://schemas.microsoft.com/office/drawing/2014/main" val="20005"/>
                    </a:ext>
                  </a:extLst>
                </a:gridCol>
                <a:gridCol w="533118">
                  <a:extLst>
                    <a:ext uri="{9D8B030D-6E8A-4147-A177-3AD203B41FA5}">
                      <a16:colId xmlns:a16="http://schemas.microsoft.com/office/drawing/2014/main" val="20006"/>
                    </a:ext>
                  </a:extLst>
                </a:gridCol>
                <a:gridCol w="533760">
                  <a:extLst>
                    <a:ext uri="{9D8B030D-6E8A-4147-A177-3AD203B41FA5}">
                      <a16:colId xmlns:a16="http://schemas.microsoft.com/office/drawing/2014/main" val="20007"/>
                    </a:ext>
                  </a:extLst>
                </a:gridCol>
              </a:tblGrid>
              <a:tr h="337347">
                <a:tc>
                  <a:txBody>
                    <a:bodyPr/>
                    <a:lstStyle/>
                    <a:p>
                      <a:pPr algn="l">
                        <a:lnSpc>
                          <a:spcPct val="130000"/>
                        </a:lnSpc>
                        <a:spcAft>
                          <a:spcPts val="0"/>
                        </a:spcAft>
                      </a:pPr>
                      <a:r>
                        <a:rPr lang="da-DK" sz="900" i="1" cap="all" dirty="0">
                          <a:solidFill>
                            <a:srgbClr val="000000"/>
                          </a:solidFill>
                          <a:effectLst/>
                          <a:latin typeface="Calibri"/>
                          <a:ea typeface="Times New Roman"/>
                          <a:cs typeface="Times New Roman"/>
                        </a:rPr>
                        <a:t>million l </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2020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2025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2030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2035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2040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2045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2050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337347">
                <a:tc>
                  <a:txBody>
                    <a:bodyPr/>
                    <a:lstStyle/>
                    <a:p>
                      <a:pPr algn="l">
                        <a:lnSpc>
                          <a:spcPct val="130000"/>
                        </a:lnSpc>
                        <a:spcAft>
                          <a:spcPts val="0"/>
                        </a:spcAft>
                      </a:pPr>
                      <a:r>
                        <a:rPr lang="da-DK" sz="900" cap="all">
                          <a:solidFill>
                            <a:srgbClr val="000000"/>
                          </a:solidFill>
                          <a:effectLst/>
                          <a:latin typeface="Calibri"/>
                          <a:ea typeface="Times New Roman"/>
                          <a:cs typeface="Times New Roman"/>
                        </a:rPr>
                        <a:t>DENMARK</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108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188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274</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359</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445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530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337347">
                <a:tc>
                  <a:txBody>
                    <a:bodyPr/>
                    <a:lstStyle/>
                    <a:p>
                      <a:pPr algn="l">
                        <a:lnSpc>
                          <a:spcPct val="130000"/>
                        </a:lnSpc>
                        <a:spcAft>
                          <a:spcPts val="0"/>
                        </a:spcAft>
                      </a:pPr>
                      <a:r>
                        <a:rPr lang="da-DK" sz="900" cap="all">
                          <a:solidFill>
                            <a:srgbClr val="000000"/>
                          </a:solidFill>
                          <a:effectLst/>
                          <a:latin typeface="Calibri"/>
                          <a:ea typeface="Times New Roman"/>
                          <a:cs typeface="Times New Roman"/>
                        </a:rPr>
                        <a:t>SWEDEN</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91</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160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232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305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377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450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002"/>
                  </a:ext>
                </a:extLst>
              </a:tr>
              <a:tr h="337347">
                <a:tc>
                  <a:txBody>
                    <a:bodyPr/>
                    <a:lstStyle/>
                    <a:p>
                      <a:pPr algn="l">
                        <a:lnSpc>
                          <a:spcPct val="130000"/>
                        </a:lnSpc>
                        <a:spcAft>
                          <a:spcPts val="0"/>
                        </a:spcAft>
                      </a:pPr>
                      <a:r>
                        <a:rPr lang="da-DK" sz="900" cap="all">
                          <a:solidFill>
                            <a:srgbClr val="000000"/>
                          </a:solidFill>
                          <a:effectLst/>
                          <a:latin typeface="Calibri"/>
                          <a:ea typeface="Times New Roman"/>
                          <a:cs typeface="Times New Roman"/>
                        </a:rPr>
                        <a:t>NORWAY</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107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186</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271</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355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440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525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337347">
                <a:tc>
                  <a:txBody>
                    <a:bodyPr/>
                    <a:lstStyle/>
                    <a:p>
                      <a:pPr algn="l">
                        <a:lnSpc>
                          <a:spcPct val="130000"/>
                        </a:lnSpc>
                        <a:spcAft>
                          <a:spcPts val="0"/>
                        </a:spcAft>
                      </a:pPr>
                      <a:r>
                        <a:rPr lang="da-DK" sz="900" cap="all">
                          <a:solidFill>
                            <a:srgbClr val="000000"/>
                          </a:solidFill>
                          <a:effectLst/>
                          <a:latin typeface="Calibri"/>
                          <a:ea typeface="Times New Roman"/>
                          <a:cs typeface="Times New Roman"/>
                        </a:rPr>
                        <a:t>FINLAND</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82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143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207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272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337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402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004"/>
                  </a:ext>
                </a:extLst>
              </a:tr>
              <a:tr h="337347">
                <a:tc>
                  <a:txBody>
                    <a:bodyPr/>
                    <a:lstStyle/>
                    <a:p>
                      <a:pPr algn="l">
                        <a:lnSpc>
                          <a:spcPct val="130000"/>
                        </a:lnSpc>
                        <a:spcAft>
                          <a:spcPts val="0"/>
                        </a:spcAft>
                      </a:pPr>
                      <a:r>
                        <a:rPr lang="da-DK" sz="900" cap="all" dirty="0">
                          <a:solidFill>
                            <a:srgbClr val="000000"/>
                          </a:solidFill>
                          <a:effectLst/>
                          <a:latin typeface="Calibri"/>
                          <a:ea typeface="Times New Roman"/>
                          <a:cs typeface="Times New Roman"/>
                        </a:rPr>
                        <a:t>ICELAND</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56</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73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90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108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337347">
                <a:tc>
                  <a:txBody>
                    <a:bodyPr/>
                    <a:lstStyle/>
                    <a:p>
                      <a:pPr algn="l">
                        <a:lnSpc>
                          <a:spcPct val="130000"/>
                        </a:lnSpc>
                        <a:spcAft>
                          <a:spcPts val="0"/>
                        </a:spcAft>
                      </a:pPr>
                      <a:r>
                        <a:rPr lang="da-DK" sz="900" b="1" cap="all" dirty="0">
                          <a:solidFill>
                            <a:srgbClr val="000000"/>
                          </a:solidFill>
                          <a:effectLst/>
                          <a:latin typeface="Calibri"/>
                          <a:ea typeface="Times New Roman"/>
                          <a:cs typeface="Times New Roman"/>
                        </a:rPr>
                        <a:t>TOTAL</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65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410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714</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1,039</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dirty="0">
                          <a:solidFill>
                            <a:srgbClr val="000000"/>
                          </a:solidFill>
                          <a:effectLst/>
                          <a:latin typeface="Calibri"/>
                          <a:ea typeface="Times New Roman"/>
                          <a:cs typeface="Times New Roman"/>
                        </a:rPr>
                        <a:t>1,364</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1,689</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dirty="0">
                          <a:solidFill>
                            <a:srgbClr val="000000"/>
                          </a:solidFill>
                          <a:effectLst/>
                          <a:latin typeface="Calibri"/>
                          <a:ea typeface="Times New Roman"/>
                          <a:cs typeface="Times New Roman"/>
                        </a:rPr>
                        <a:t>2,014</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006"/>
                  </a:ext>
                </a:extLst>
              </a:tr>
            </a:tbl>
          </a:graphicData>
        </a:graphic>
      </p:graphicFrame>
      <p:sp>
        <p:nvSpPr>
          <p:cNvPr id="5" name="Rectangle 2"/>
          <p:cNvSpPr>
            <a:spLocks noChangeArrowheads="1"/>
          </p:cNvSpPr>
          <p:nvPr/>
        </p:nvSpPr>
        <p:spPr bwMode="auto">
          <a:xfrm>
            <a:off x="7308304" y="4139495"/>
            <a:ext cx="1440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a-DK" sz="9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FUTURE DEMAND FOR SUSTAINABLE JET FUELS IN NORDIC COUNTRIES </a:t>
            </a:r>
          </a:p>
          <a:p>
            <a:pPr marL="0" marR="0" lvl="0" indent="0" algn="just" defTabSz="914400" rtl="0" eaLnBrk="1" fontAlgn="base" latinLnBrk="0" hangingPunct="1">
              <a:lnSpc>
                <a:spcPct val="100000"/>
              </a:lnSpc>
              <a:spcBef>
                <a:spcPct val="0"/>
              </a:spcBef>
              <a:spcAft>
                <a:spcPct val="0"/>
              </a:spcAft>
              <a:buClrTx/>
              <a:buSzTx/>
              <a:buFontTx/>
              <a:buNone/>
              <a:tabLst/>
            </a:pPr>
            <a:r>
              <a:rPr lang="en-US" altLang="da-DK" sz="900" b="1" dirty="0">
                <a:latin typeface="Calibri" pitchFamily="34" charset="0"/>
                <a:cs typeface="Times New Roman" pitchFamily="18" charset="0"/>
              </a:rPr>
              <a:t>(NIRAS 2016)</a:t>
            </a:r>
            <a:endParaRPr kumimoji="0" lang="en-US" altLang="da-DK"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2051721" y="6078488"/>
            <a:ext cx="4608512" cy="230832"/>
          </a:xfrm>
          <a:prstGeom prst="rect">
            <a:avLst/>
          </a:prstGeom>
        </p:spPr>
        <p:txBody>
          <a:bodyPr wrap="square">
            <a:spAutoFit/>
          </a:bodyPr>
          <a:lstStyle/>
          <a:p>
            <a:pPr lvl="0" algn="just" eaLnBrk="0" hangingPunct="0"/>
            <a:r>
              <a:rPr lang="en-US" altLang="da-DK" sz="900" i="1" dirty="0">
                <a:solidFill>
                  <a:prstClr val="black"/>
                </a:solidFill>
                <a:ea typeface="Calibri" pitchFamily="34" charset="0"/>
                <a:cs typeface="Times New Roman" pitchFamily="18" charset="0"/>
              </a:rPr>
              <a:t>        Source: Own estimates, based on extracts from Eurostat.</a:t>
            </a:r>
            <a:endParaRPr lang="en-US" altLang="da-DK" dirty="0">
              <a:solidFill>
                <a:prstClr val="black"/>
              </a:solidFill>
              <a:latin typeface="Arial" pitchFamily="34" charset="0"/>
              <a:cs typeface="Arial" pitchFamily="34" charset="0"/>
            </a:endParaRPr>
          </a:p>
        </p:txBody>
      </p:sp>
      <p:sp>
        <p:nvSpPr>
          <p:cNvPr id="7" name="Rectangle 6"/>
          <p:cNvSpPr/>
          <p:nvPr/>
        </p:nvSpPr>
        <p:spPr>
          <a:xfrm>
            <a:off x="251520" y="3031500"/>
            <a:ext cx="1296144" cy="2862322"/>
          </a:xfrm>
          <a:prstGeom prst="rect">
            <a:avLst/>
          </a:prstGeom>
        </p:spPr>
        <p:txBody>
          <a:bodyPr wrap="square">
            <a:spAutoFit/>
          </a:bodyPr>
          <a:lstStyle/>
          <a:p>
            <a:r>
              <a:rPr lang="en-US" sz="1200" dirty="0"/>
              <a:t>A 3% blend-in of sustainable jet fuel corresponds to a 2% reduction in GHG emissions. </a:t>
            </a:r>
          </a:p>
          <a:p>
            <a:r>
              <a:rPr lang="en-US" sz="1200" dirty="0"/>
              <a:t>Thus, in order to reach a GHG emission reduction of 25% through the use of biofuels, a blend-in ratio of 37.5% is required by 2050. </a:t>
            </a:r>
          </a:p>
        </p:txBody>
      </p:sp>
    </p:spTree>
    <p:extLst>
      <p:ext uri="{BB962C8B-B14F-4D97-AF65-F5344CB8AC3E}">
        <p14:creationId xmlns:p14="http://schemas.microsoft.com/office/powerpoint/2010/main" val="307870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3" name="Pladsholder til indhold 2"/>
          <p:cNvSpPr>
            <a:spLocks noGrp="1"/>
          </p:cNvSpPr>
          <p:nvPr>
            <p:ph idx="1"/>
          </p:nvPr>
        </p:nvSpPr>
        <p:spPr>
          <a:xfrm>
            <a:off x="457200" y="1268760"/>
            <a:ext cx="8229600" cy="5328592"/>
          </a:xfrm>
        </p:spPr>
        <p:txBody>
          <a:bodyPr>
            <a:normAutofit lnSpcReduction="10000"/>
          </a:bodyPr>
          <a:lstStyle/>
          <a:p>
            <a:pPr marL="0" indent="0">
              <a:buNone/>
            </a:pPr>
            <a:endParaRPr lang="en-US" sz="2000" b="1" dirty="0"/>
          </a:p>
          <a:p>
            <a:pPr marL="0" indent="0">
              <a:buNone/>
            </a:pPr>
            <a:r>
              <a:rPr lang="en-US" sz="4400" b="1" dirty="0"/>
              <a:t>We are:</a:t>
            </a:r>
          </a:p>
          <a:p>
            <a:endParaRPr lang="en-US" sz="2900" dirty="0"/>
          </a:p>
          <a:p>
            <a:r>
              <a:rPr lang="en-US" sz="2900" b="1" dirty="0"/>
              <a:t>An association: Working to promote and develop a more sustainable aviation industry</a:t>
            </a:r>
          </a:p>
          <a:p>
            <a:endParaRPr lang="en-US" sz="2900" b="1" dirty="0"/>
          </a:p>
          <a:p>
            <a:r>
              <a:rPr lang="en-US" sz="2900" b="1" dirty="0"/>
              <a:t>Main purposes: Facilitate, coordinate and push forward the development of sustainable and alternative fuel for the aviation industry </a:t>
            </a:r>
          </a:p>
          <a:p>
            <a:endParaRPr lang="en-US" sz="2900" b="1" dirty="0"/>
          </a:p>
          <a:p>
            <a:r>
              <a:rPr lang="en-US" sz="2900" b="1" dirty="0"/>
              <a:t>Committed to:  Decarbonization</a:t>
            </a:r>
          </a:p>
          <a:p>
            <a:pPr marL="0" indent="0">
              <a:buNone/>
            </a:pPr>
            <a:endParaRPr lang="da-DK" sz="2000" dirty="0">
              <a:hlinkClick r:id="rId2"/>
            </a:endParaRPr>
          </a:p>
          <a:p>
            <a:pPr marL="0" indent="0">
              <a:buNone/>
            </a:pPr>
            <a:endParaRPr lang="da-DK" sz="2000" dirty="0">
              <a:hlinkClick r:id="rId2"/>
            </a:endParaRPr>
          </a:p>
          <a:p>
            <a:endParaRPr lang="da-DK" sz="2000" dirty="0">
              <a:hlinkClick r:id="rId2"/>
            </a:endParaRPr>
          </a:p>
          <a:p>
            <a:endParaRPr lang="da-DK" sz="2000" dirty="0">
              <a:hlinkClick r:id="rId2"/>
            </a:endParaRPr>
          </a:p>
          <a:p>
            <a:endParaRPr lang="da-DK" sz="2000" dirty="0">
              <a:hlinkClick r:id="rId2"/>
            </a:endParaRPr>
          </a:p>
          <a:p>
            <a:endParaRPr lang="da-DK" sz="2000" dirty="0">
              <a:hlinkClick r:id="rId2"/>
            </a:endParaRPr>
          </a:p>
          <a:p>
            <a:endParaRPr lang="da-DK" sz="2000" dirty="0"/>
          </a:p>
          <a:p>
            <a:endParaRPr lang="da-DK" dirty="0"/>
          </a:p>
        </p:txBody>
      </p:sp>
      <p:pic>
        <p:nvPicPr>
          <p:cNvPr id="4" name="Billede 1" descr="nis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3792"/>
            <a:ext cx="153828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96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rgbClr val="239CE9"/>
                </a:solidFill>
                <a:latin typeface="Helvetica Neue"/>
                <a:cs typeface="Helvetica Neue"/>
              </a:rPr>
              <a:t>We can’t do it on our own</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63938940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31302922"/>
                    </a:ext>
                  </a:extLst>
                </a:gridCol>
                <a:gridCol w="4114800">
                  <a:extLst>
                    <a:ext uri="{9D8B030D-6E8A-4147-A177-3AD203B41FA5}">
                      <a16:colId xmlns:a16="http://schemas.microsoft.com/office/drawing/2014/main" val="3319750241"/>
                    </a:ext>
                  </a:extLst>
                </a:gridCol>
              </a:tblGrid>
              <a:tr h="370840">
                <a:tc>
                  <a:txBody>
                    <a:bodyPr/>
                    <a:lstStyle/>
                    <a:p>
                      <a:r>
                        <a:rPr lang="da-DK" dirty="0"/>
                        <a:t>Call for action</a:t>
                      </a:r>
                    </a:p>
                  </a:txBody>
                  <a:tcPr/>
                </a:tc>
                <a:tc>
                  <a:txBody>
                    <a:bodyPr/>
                    <a:lstStyle/>
                    <a:p>
                      <a:endParaRPr lang="da-DK"/>
                    </a:p>
                  </a:txBody>
                  <a:tcPr/>
                </a:tc>
                <a:extLst>
                  <a:ext uri="{0D108BD9-81ED-4DB2-BD59-A6C34878D82A}">
                    <a16:rowId xmlns:a16="http://schemas.microsoft.com/office/drawing/2014/main" val="1175882840"/>
                  </a:ext>
                </a:extLst>
              </a:tr>
              <a:tr h="370840">
                <a:tc>
                  <a:txBody>
                    <a:bodyPr/>
                    <a:lstStyle/>
                    <a:p>
                      <a:endParaRPr lang="en-US" sz="1800" i="1" dirty="0">
                        <a:latin typeface="Helvetica Neue"/>
                        <a:cs typeface="Helvetica Neue"/>
                      </a:endParaRPr>
                    </a:p>
                    <a:p>
                      <a:r>
                        <a:rPr lang="en-US" sz="1800" i="0" dirty="0">
                          <a:latin typeface="Helvetica Neue"/>
                          <a:cs typeface="Helvetica Neue"/>
                        </a:rPr>
                        <a:t>We need the politicians and the producers to prioritize the development and the production of sustainable jet fuel.</a:t>
                      </a:r>
                    </a:p>
                    <a:p>
                      <a:endParaRPr lang="en-US" sz="1800" i="1" dirty="0">
                        <a:latin typeface="Helvetica Neue"/>
                        <a:cs typeface="Helvetica Neue"/>
                      </a:endParaRPr>
                    </a:p>
                    <a:p>
                      <a:r>
                        <a:rPr lang="en-US" sz="1800" dirty="0">
                          <a:latin typeface="Helvetica Neue"/>
                          <a:cs typeface="Helvetica Neue"/>
                        </a:rPr>
                        <a:t>The aviation sector calls on politicians to put sustainable jet fuel high up on the agenda. The subject should be part of national energy policies</a:t>
                      </a:r>
                      <a:endParaRPr lang="en-US" sz="1800" i="1" dirty="0">
                        <a:latin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latin typeface="Helvetica Neue"/>
                        <a:cs typeface="Helvetica Neue"/>
                      </a:endParaRPr>
                    </a:p>
                    <a:p>
                      <a:endParaRPr lang="da-DK" dirty="0"/>
                    </a:p>
                  </a:txBody>
                  <a:tcPr/>
                </a:tc>
                <a:tc>
                  <a:txBody>
                    <a:bodyPr/>
                    <a:lstStyle/>
                    <a:p>
                      <a:endParaRPr lang="da-DK" dirty="0"/>
                    </a:p>
                  </a:txBody>
                  <a:tcPr/>
                </a:tc>
                <a:extLst>
                  <a:ext uri="{0D108BD9-81ED-4DB2-BD59-A6C34878D82A}">
                    <a16:rowId xmlns:a16="http://schemas.microsoft.com/office/drawing/2014/main" val="4255515008"/>
                  </a:ext>
                </a:extLst>
              </a:tr>
            </a:tbl>
          </a:graphicData>
        </a:graphic>
      </p:graphicFrame>
      <p:pic>
        <p:nvPicPr>
          <p:cNvPr id="6" name="Picture 3" descr="image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14799" cy="3754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6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AB13E-3EF6-4DD3-9042-2632F8AF0A54}"/>
              </a:ext>
            </a:extLst>
          </p:cNvPr>
          <p:cNvSpPr>
            <a:spLocks noGrp="1"/>
          </p:cNvSpPr>
          <p:nvPr>
            <p:ph type="title"/>
          </p:nvPr>
        </p:nvSpPr>
        <p:spPr>
          <a:xfrm>
            <a:off x="457200" y="116632"/>
            <a:ext cx="8147248" cy="792088"/>
          </a:xfrm>
        </p:spPr>
        <p:txBody>
          <a:bodyPr>
            <a:normAutofit/>
          </a:bodyPr>
          <a:lstStyle/>
          <a:p>
            <a:r>
              <a:rPr lang="da-DK" sz="3200" dirty="0"/>
              <a:t>Nordic Sustainable jetfuel </a:t>
            </a:r>
            <a:r>
              <a:rPr lang="da-DK" sz="3200" dirty="0" err="1"/>
              <a:t>Initiatives</a:t>
            </a:r>
            <a:endParaRPr lang="da-DK" sz="3200" dirty="0"/>
          </a:p>
        </p:txBody>
      </p:sp>
      <p:sp>
        <p:nvSpPr>
          <p:cNvPr id="3" name="Pladsholder til indhold 2">
            <a:extLst>
              <a:ext uri="{FF2B5EF4-FFF2-40B4-BE49-F238E27FC236}">
                <a16:creationId xmlns:a16="http://schemas.microsoft.com/office/drawing/2014/main" id="{AB47DEDF-AB3C-4E19-826F-357D7F16D606}"/>
              </a:ext>
            </a:extLst>
          </p:cNvPr>
          <p:cNvSpPr>
            <a:spLocks noGrp="1"/>
          </p:cNvSpPr>
          <p:nvPr>
            <p:ph idx="1"/>
          </p:nvPr>
        </p:nvSpPr>
        <p:spPr>
          <a:xfrm>
            <a:off x="457200" y="836712"/>
            <a:ext cx="8579296" cy="5976664"/>
          </a:xfrm>
        </p:spPr>
        <p:txBody>
          <a:bodyPr>
            <a:normAutofit fontScale="25000" lnSpcReduction="20000"/>
          </a:bodyPr>
          <a:lstStyle/>
          <a:p>
            <a:r>
              <a:rPr lang="da-DK" sz="6400" dirty="0"/>
              <a:t>Commercial flights on sustainable jetfuel:</a:t>
            </a:r>
          </a:p>
          <a:p>
            <a:pPr lvl="1"/>
            <a:r>
              <a:rPr lang="da-DK" sz="6400" dirty="0"/>
              <a:t>Finnair, SAS, </a:t>
            </a:r>
            <a:r>
              <a:rPr lang="da-DK" sz="6400" dirty="0" err="1"/>
              <a:t>Norweigian</a:t>
            </a:r>
            <a:r>
              <a:rPr lang="da-DK" sz="6400" dirty="0"/>
              <a:t>, </a:t>
            </a:r>
            <a:r>
              <a:rPr lang="da-DK" sz="6400" dirty="0" err="1"/>
              <a:t>Nextjet</a:t>
            </a:r>
            <a:r>
              <a:rPr lang="da-DK" sz="6400" dirty="0"/>
              <a:t> and BRA (2016/17)</a:t>
            </a:r>
          </a:p>
          <a:p>
            <a:pPr marL="457200" lvl="1" indent="0">
              <a:buNone/>
            </a:pPr>
            <a:endParaRPr lang="da-DK" sz="6400" dirty="0"/>
          </a:p>
          <a:p>
            <a:r>
              <a:rPr lang="da-DK" sz="6400" dirty="0"/>
              <a:t>Aviation biofuel </a:t>
            </a:r>
            <a:r>
              <a:rPr lang="da-DK" sz="6400" dirty="0" err="1"/>
              <a:t>supply</a:t>
            </a:r>
            <a:r>
              <a:rPr lang="da-DK" sz="6400" dirty="0"/>
              <a:t>:</a:t>
            </a:r>
          </a:p>
          <a:p>
            <a:pPr lvl="1"/>
            <a:r>
              <a:rPr lang="da-DK" sz="6400" dirty="0"/>
              <a:t>Avinor, </a:t>
            </a:r>
            <a:r>
              <a:rPr lang="da-DK" sz="6400" dirty="0" err="1"/>
              <a:t>Norway</a:t>
            </a:r>
            <a:r>
              <a:rPr lang="da-DK" sz="6400" dirty="0"/>
              <a:t> 2016</a:t>
            </a:r>
          </a:p>
          <a:p>
            <a:pPr lvl="1"/>
            <a:r>
              <a:rPr lang="da-DK" sz="6400" dirty="0"/>
              <a:t>Swedavia, </a:t>
            </a:r>
            <a:r>
              <a:rPr lang="da-DK" sz="6400" dirty="0" err="1"/>
              <a:t>Sweden</a:t>
            </a:r>
            <a:r>
              <a:rPr lang="da-DK" sz="6400" dirty="0"/>
              <a:t> 2017</a:t>
            </a:r>
          </a:p>
          <a:p>
            <a:endParaRPr lang="da-DK" sz="6400" dirty="0"/>
          </a:p>
          <a:p>
            <a:r>
              <a:rPr lang="da-DK" sz="6400" dirty="0"/>
              <a:t>Studies/</a:t>
            </a:r>
            <a:r>
              <a:rPr lang="da-DK" sz="6400" dirty="0" err="1"/>
              <a:t>reports</a:t>
            </a:r>
            <a:r>
              <a:rPr lang="da-DK" sz="6400" dirty="0"/>
              <a:t>:</a:t>
            </a:r>
          </a:p>
          <a:p>
            <a:pPr lvl="1"/>
            <a:r>
              <a:rPr lang="da-DK" sz="6400" dirty="0" err="1"/>
              <a:t>Norway</a:t>
            </a:r>
            <a:r>
              <a:rPr lang="da-DK" sz="6400" dirty="0"/>
              <a:t>, 2014 and 2017, Denmark 2015, </a:t>
            </a:r>
            <a:r>
              <a:rPr lang="da-DK" sz="6400" dirty="0" err="1"/>
              <a:t>Sweden</a:t>
            </a:r>
            <a:r>
              <a:rPr lang="da-DK" sz="6400" dirty="0"/>
              <a:t> 2015, Finland 2016, Nordic Report/NISA+NIRAS 2016</a:t>
            </a:r>
          </a:p>
          <a:p>
            <a:endParaRPr lang="da-DK" sz="6400" dirty="0"/>
          </a:p>
          <a:p>
            <a:r>
              <a:rPr lang="da-DK" sz="6400" dirty="0"/>
              <a:t>Projects and feasibility </a:t>
            </a:r>
            <a:r>
              <a:rPr lang="da-DK" sz="6400" dirty="0" err="1"/>
              <a:t>study</a:t>
            </a:r>
            <a:r>
              <a:rPr lang="da-DK" sz="6400" dirty="0"/>
              <a:t>:</a:t>
            </a:r>
          </a:p>
          <a:p>
            <a:pPr lvl="1"/>
            <a:r>
              <a:rPr lang="da-DK" sz="6400" dirty="0"/>
              <a:t>City of Copenhagen, Climate KIC, NISA and Swestep </a:t>
            </a:r>
          </a:p>
          <a:p>
            <a:pPr marL="0" indent="0">
              <a:buNone/>
            </a:pPr>
            <a:endParaRPr lang="da-DK" sz="6400" dirty="0"/>
          </a:p>
          <a:p>
            <a:r>
              <a:rPr lang="da-DK" sz="6400" dirty="0"/>
              <a:t>FGF/Fly Green Fund:</a:t>
            </a:r>
          </a:p>
          <a:p>
            <a:pPr lvl="1"/>
            <a:r>
              <a:rPr lang="da-DK" sz="6400" dirty="0"/>
              <a:t>Karlstad </a:t>
            </a:r>
            <a:r>
              <a:rPr lang="da-DK" sz="6400" dirty="0" err="1"/>
              <a:t>Airport</a:t>
            </a:r>
            <a:r>
              <a:rPr lang="da-DK" sz="6400" dirty="0"/>
              <a:t>, SkyNRG and NISA 2015-</a:t>
            </a:r>
          </a:p>
          <a:p>
            <a:pPr marL="457200" lvl="1" indent="0">
              <a:buNone/>
            </a:pPr>
            <a:endParaRPr lang="da-DK" sz="6400" dirty="0"/>
          </a:p>
          <a:p>
            <a:r>
              <a:rPr lang="da-DK" sz="6400" dirty="0" err="1"/>
              <a:t>Norway</a:t>
            </a:r>
            <a:r>
              <a:rPr lang="da-DK" sz="6400" dirty="0"/>
              <a:t> Stortinget, decision 2017 1% blend-in 2019 – 30% blend-in 2030</a:t>
            </a:r>
          </a:p>
          <a:p>
            <a:pPr marL="0" indent="0">
              <a:buNone/>
            </a:pPr>
            <a:endParaRPr lang="da-DK" sz="6400" dirty="0"/>
          </a:p>
          <a:p>
            <a:r>
              <a:rPr lang="da-DK" sz="6400" dirty="0" err="1"/>
              <a:t>Swedish</a:t>
            </a:r>
            <a:r>
              <a:rPr lang="da-DK" sz="6400" dirty="0"/>
              <a:t> decision 2017, </a:t>
            </a:r>
            <a:r>
              <a:rPr lang="da-DK" sz="6400" dirty="0" err="1"/>
              <a:t>investigation</a:t>
            </a:r>
            <a:r>
              <a:rPr lang="da-DK" sz="6400" dirty="0"/>
              <a:t> on sustainable jetfuel</a:t>
            </a:r>
          </a:p>
          <a:p>
            <a:pPr marL="0" indent="0">
              <a:buNone/>
            </a:pPr>
            <a:endParaRPr lang="da-DK" sz="6400" dirty="0"/>
          </a:p>
          <a:p>
            <a:r>
              <a:rPr lang="da-DK" sz="6400" dirty="0"/>
              <a:t>Nordic leadership in aviation emissions reductions 10. </a:t>
            </a:r>
            <a:r>
              <a:rPr lang="da-DK" sz="6400" dirty="0" err="1"/>
              <a:t>Oct</a:t>
            </a:r>
            <a:r>
              <a:rPr lang="da-DK" sz="6400" dirty="0"/>
              <a:t>, Copenhagen </a:t>
            </a:r>
            <a:r>
              <a:rPr lang="da-DK" sz="6400" dirty="0" err="1"/>
              <a:t>Airports</a:t>
            </a:r>
            <a:r>
              <a:rPr lang="da-DK" sz="6400" dirty="0"/>
              <a:t>/NISA/NER:</a:t>
            </a:r>
          </a:p>
          <a:p>
            <a:pPr marL="0" indent="0">
              <a:buNone/>
            </a:pPr>
            <a:endParaRPr lang="da-DK" sz="5600" dirty="0"/>
          </a:p>
          <a:p>
            <a:pPr marL="457200" lvl="1" indent="0">
              <a:buNone/>
            </a:pPr>
            <a:endParaRPr lang="da-DK" sz="7200" dirty="0"/>
          </a:p>
          <a:p>
            <a:pPr marL="457200" lvl="1" indent="0">
              <a:buNone/>
            </a:pPr>
            <a:endParaRPr lang="da-DK" sz="7200" dirty="0"/>
          </a:p>
          <a:p>
            <a:pPr marL="457200" lvl="1" indent="0">
              <a:buNone/>
            </a:pPr>
            <a:endParaRPr lang="da-DK" sz="6000" dirty="0"/>
          </a:p>
          <a:p>
            <a:pPr marL="457200" lvl="1" indent="0">
              <a:buNone/>
            </a:pPr>
            <a:endParaRPr lang="da-DK" sz="7200" dirty="0"/>
          </a:p>
          <a:p>
            <a:pPr lvl="1"/>
            <a:endParaRPr lang="da-DK" dirty="0"/>
          </a:p>
          <a:p>
            <a:pPr lvl="1"/>
            <a:endParaRPr lang="da-DK" dirty="0"/>
          </a:p>
          <a:p>
            <a:endParaRPr lang="da-DK" dirty="0"/>
          </a:p>
          <a:p>
            <a:endParaRPr lang="da-DK" dirty="0"/>
          </a:p>
          <a:p>
            <a:endParaRPr lang="da-DK" dirty="0"/>
          </a:p>
          <a:p>
            <a:endParaRPr lang="da-DK" dirty="0"/>
          </a:p>
          <a:p>
            <a:endParaRPr lang="da-DK" dirty="0"/>
          </a:p>
          <a:p>
            <a:pPr lvl="1"/>
            <a:endParaRPr lang="da-DK" dirty="0"/>
          </a:p>
          <a:p>
            <a:endParaRPr lang="da-DK" dirty="0"/>
          </a:p>
          <a:p>
            <a:endParaRPr lang="da-DK" dirty="0"/>
          </a:p>
          <a:p>
            <a:pPr marL="457200" lvl="1" indent="0">
              <a:buNone/>
            </a:pPr>
            <a:r>
              <a:rPr lang="da-DK" dirty="0"/>
              <a:t> </a:t>
            </a:r>
          </a:p>
        </p:txBody>
      </p:sp>
    </p:spTree>
    <p:extLst>
      <p:ext uri="{BB962C8B-B14F-4D97-AF65-F5344CB8AC3E}">
        <p14:creationId xmlns:p14="http://schemas.microsoft.com/office/powerpoint/2010/main" val="299574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2B3D5-108B-4A81-8780-035EEFC4F523}"/>
              </a:ext>
            </a:extLst>
          </p:cNvPr>
          <p:cNvSpPr>
            <a:spLocks noGrp="1"/>
          </p:cNvSpPr>
          <p:nvPr>
            <p:ph type="title"/>
          </p:nvPr>
        </p:nvSpPr>
        <p:spPr>
          <a:xfrm>
            <a:off x="467544" y="512664"/>
            <a:ext cx="8457381" cy="504056"/>
          </a:xfrm>
        </p:spPr>
        <p:txBody>
          <a:bodyPr>
            <a:noAutofit/>
          </a:bodyPr>
          <a:lstStyle/>
          <a:p>
            <a:r>
              <a:rPr lang="da-DK" sz="3200" dirty="0"/>
              <a:t>CORE RECOMMENDATIONS</a:t>
            </a:r>
          </a:p>
        </p:txBody>
      </p:sp>
      <p:sp>
        <p:nvSpPr>
          <p:cNvPr id="3" name="Pladsholder til indhold 2">
            <a:extLst>
              <a:ext uri="{FF2B5EF4-FFF2-40B4-BE49-F238E27FC236}">
                <a16:creationId xmlns:a16="http://schemas.microsoft.com/office/drawing/2014/main" id="{554E34FA-E004-48A2-9B96-3F250C786F97}"/>
              </a:ext>
            </a:extLst>
          </p:cNvPr>
          <p:cNvSpPr>
            <a:spLocks noGrp="1"/>
          </p:cNvSpPr>
          <p:nvPr>
            <p:ph idx="1"/>
          </p:nvPr>
        </p:nvSpPr>
        <p:spPr>
          <a:xfrm>
            <a:off x="323529" y="1016720"/>
            <a:ext cx="8601396" cy="5436616"/>
          </a:xfrm>
        </p:spPr>
        <p:txBody>
          <a:bodyPr>
            <a:noAutofit/>
          </a:bodyPr>
          <a:lstStyle/>
          <a:p>
            <a:pPr marL="0" indent="0">
              <a:buNone/>
            </a:pPr>
            <a:endParaRPr lang="en-US" sz="1600" i="1" dirty="0"/>
          </a:p>
          <a:p>
            <a:pPr marL="0" indent="0">
              <a:buNone/>
            </a:pPr>
            <a:r>
              <a:rPr lang="en-US" sz="1600" i="1" dirty="0"/>
              <a:t> </a:t>
            </a:r>
            <a:endParaRPr lang="da-DK" sz="1600" dirty="0"/>
          </a:p>
          <a:p>
            <a:pPr lvl="0"/>
            <a:r>
              <a:rPr lang="en-US" sz="1800" i="1" dirty="0"/>
              <a:t>Include aviation in National Energy Plans for EU (winter package) /RED 2</a:t>
            </a:r>
            <a:endParaRPr lang="da-DK" sz="1800" dirty="0"/>
          </a:p>
          <a:p>
            <a:pPr marL="0" indent="0">
              <a:buNone/>
            </a:pPr>
            <a:r>
              <a:rPr lang="en-US" sz="1800" i="1" dirty="0"/>
              <a:t> </a:t>
            </a:r>
            <a:endParaRPr lang="da-DK" sz="1800" dirty="0"/>
          </a:p>
          <a:p>
            <a:pPr lvl="0"/>
            <a:r>
              <a:rPr lang="en-US" sz="1800" i="1" dirty="0"/>
              <a:t>Encourage corporate, private and public use of sustainable jet fuels (a Nordic Fly Green Fund?)</a:t>
            </a:r>
            <a:endParaRPr lang="da-DK" sz="1800" dirty="0"/>
          </a:p>
          <a:p>
            <a:pPr marL="0" indent="0">
              <a:buNone/>
            </a:pPr>
            <a:r>
              <a:rPr lang="en-US" sz="1800" i="1" dirty="0"/>
              <a:t> </a:t>
            </a:r>
            <a:endParaRPr lang="da-DK" sz="1800" dirty="0"/>
          </a:p>
          <a:p>
            <a:pPr lvl="0"/>
            <a:r>
              <a:rPr lang="en-US" sz="1800" i="1" dirty="0"/>
              <a:t>Include sustainable jet fuel in public procurement with sustainability criteria (military (fuel) and public entities (flights)</a:t>
            </a:r>
            <a:endParaRPr lang="da-DK" sz="1800" dirty="0"/>
          </a:p>
          <a:p>
            <a:pPr marL="0" indent="0">
              <a:buNone/>
            </a:pPr>
            <a:endParaRPr lang="da-DK" sz="1800" dirty="0"/>
          </a:p>
          <a:p>
            <a:pPr lvl="0"/>
            <a:r>
              <a:rPr lang="en-US" sz="1800" i="1" dirty="0"/>
              <a:t>Explore opportunities in public-private partnerships to establish best possible conditions for funding, pilot/demo plants a.m. </a:t>
            </a:r>
            <a:endParaRPr lang="da-DK" sz="1800" dirty="0"/>
          </a:p>
          <a:p>
            <a:pPr marL="0" indent="0">
              <a:buNone/>
            </a:pPr>
            <a:r>
              <a:rPr lang="en-US" sz="1800" i="1" dirty="0"/>
              <a:t> </a:t>
            </a:r>
            <a:endParaRPr lang="da-DK" sz="1800" dirty="0"/>
          </a:p>
          <a:p>
            <a:pPr lvl="0"/>
            <a:r>
              <a:rPr lang="en-US" sz="1800" i="1" dirty="0"/>
              <a:t>Evaluate the possibilities in a Nordic pre-qualification- or tender process for sustainable jet fuels</a:t>
            </a:r>
            <a:endParaRPr lang="da-DK" sz="1800" dirty="0"/>
          </a:p>
          <a:p>
            <a:pPr marL="0" indent="0">
              <a:buNone/>
            </a:pPr>
            <a:r>
              <a:rPr lang="en-US" sz="1800" i="1" dirty="0"/>
              <a:t> </a:t>
            </a:r>
            <a:endParaRPr lang="da-DK" sz="1800" dirty="0"/>
          </a:p>
          <a:p>
            <a:pPr lvl="0"/>
            <a:r>
              <a:rPr lang="en-US" sz="1800" i="1" dirty="0"/>
              <a:t>High priority to negotiations on aviation- and climate issues in international bodies </a:t>
            </a:r>
            <a:endParaRPr lang="da-DK" sz="1800" dirty="0"/>
          </a:p>
          <a:p>
            <a:pPr marL="0" indent="0">
              <a:buNone/>
            </a:pPr>
            <a:r>
              <a:rPr lang="en-US" sz="1600" i="1" dirty="0"/>
              <a:t> </a:t>
            </a:r>
            <a:endParaRPr lang="da-DK" sz="1600" dirty="0"/>
          </a:p>
        </p:txBody>
      </p:sp>
      <p:sp>
        <p:nvSpPr>
          <p:cNvPr id="4" name="Pladsholder til tekst 3">
            <a:extLst>
              <a:ext uri="{FF2B5EF4-FFF2-40B4-BE49-F238E27FC236}">
                <a16:creationId xmlns:a16="http://schemas.microsoft.com/office/drawing/2014/main" id="{161301CF-2FC3-444F-A8BD-0CE5D8141C22}"/>
              </a:ext>
            </a:extLst>
          </p:cNvPr>
          <p:cNvSpPr>
            <a:spLocks noGrp="1"/>
          </p:cNvSpPr>
          <p:nvPr>
            <p:ph type="body" sz="quarter" idx="13"/>
          </p:nvPr>
        </p:nvSpPr>
        <p:spPr/>
        <p:txBody>
          <a:bodyPr>
            <a:normAutofit fontScale="62500" lnSpcReduction="20000"/>
          </a:bodyPr>
          <a:lstStyle/>
          <a:p>
            <a:endParaRPr lang="da-DK" dirty="0"/>
          </a:p>
        </p:txBody>
      </p:sp>
    </p:spTree>
    <p:extLst>
      <p:ext uri="{BB962C8B-B14F-4D97-AF65-F5344CB8AC3E}">
        <p14:creationId xmlns:p14="http://schemas.microsoft.com/office/powerpoint/2010/main" val="305029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sv-SE"/>
              <a:t>SAS Group and the environment 2008</a:t>
            </a:r>
            <a:endParaRPr lang="sv-SE" dirty="0"/>
          </a:p>
        </p:txBody>
      </p:sp>
      <p:pic>
        <p:nvPicPr>
          <p:cNvPr id="1026" name="Picture 2"/>
          <p:cNvPicPr>
            <a:picLocks noChangeAspect="1" noChangeArrowheads="1"/>
          </p:cNvPicPr>
          <p:nvPr/>
        </p:nvPicPr>
        <p:blipFill>
          <a:blip r:embed="rId2" cstate="print"/>
          <a:srcRect/>
          <a:stretch>
            <a:fillRect/>
          </a:stretch>
        </p:blipFill>
        <p:spPr bwMode="auto">
          <a:xfrm>
            <a:off x="-745514" y="-1290294"/>
            <a:ext cx="10701497" cy="8773898"/>
          </a:xfrm>
          <a:prstGeom prst="rect">
            <a:avLst/>
          </a:prstGeom>
          <a:noFill/>
          <a:ln w="9525">
            <a:noFill/>
            <a:miter lim="800000"/>
            <a:headEnd/>
            <a:tailEnd/>
          </a:ln>
        </p:spPr>
      </p:pic>
    </p:spTree>
    <p:extLst>
      <p:ext uri="{BB962C8B-B14F-4D97-AF65-F5344CB8AC3E}">
        <p14:creationId xmlns:p14="http://schemas.microsoft.com/office/powerpoint/2010/main" val="411962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a:xfrm>
            <a:off x="457200" y="1600200"/>
            <a:ext cx="8229600" cy="5069160"/>
          </a:xfrm>
        </p:spPr>
        <p:txBody>
          <a:bodyPr>
            <a:normAutofit/>
          </a:bodyPr>
          <a:lstStyle/>
          <a:p>
            <a:r>
              <a:rPr lang="sv-SE" sz="2000" dirty="0"/>
              <a:t>Nationella särregler och flygskatt är inte en effektiv lösning på något miljöproblem – det är ett hot mot tillgänglighet och jobb. Om alla t.ex. höll laglig hastighet på våra vägar, skulle vi minska utsläppen mer än vad inrikesflyget släpper ut på ett år. (Källa: Trafikverket)</a:t>
            </a:r>
          </a:p>
          <a:p>
            <a:endParaRPr lang="sv-SE" sz="2000" dirty="0"/>
          </a:p>
          <a:p>
            <a:r>
              <a:rPr lang="sv-SE" sz="2000" dirty="0"/>
              <a:t>Utsläppen från allt svenskt inrikesflyg är ca 500 000 ton per år</a:t>
            </a:r>
          </a:p>
          <a:p>
            <a:endParaRPr lang="sv-SE" sz="2000" dirty="0"/>
          </a:p>
          <a:p>
            <a:r>
              <a:rPr lang="sv-SE" sz="2000" dirty="0"/>
              <a:t>Utsläppen på grund av hastighetsöverträdelser på svenska vägar är ca 700 000 ton per år</a:t>
            </a:r>
          </a:p>
          <a:p>
            <a:endParaRPr lang="sv-SE" sz="2000" dirty="0"/>
          </a:p>
          <a:p>
            <a:r>
              <a:rPr lang="sv-SE" sz="2000" dirty="0"/>
              <a:t>Utsläppen på grund av fel däckstryck i svenska fordon är ca 300 000 ton per år</a:t>
            </a:r>
          </a:p>
          <a:p>
            <a:endParaRPr lang="da-DK" dirty="0"/>
          </a:p>
        </p:txBody>
      </p:sp>
    </p:spTree>
    <p:extLst>
      <p:ext uri="{BB962C8B-B14F-4D97-AF65-F5344CB8AC3E}">
        <p14:creationId xmlns:p14="http://schemas.microsoft.com/office/powerpoint/2010/main" val="170862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DB93F-D2E6-4BD8-BC02-64252D70C534}"/>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E1F0A155-B522-4B3A-B1E5-718A5174BCE9}"/>
              </a:ext>
            </a:extLst>
          </p:cNvPr>
          <p:cNvSpPr>
            <a:spLocks noGrp="1"/>
          </p:cNvSpPr>
          <p:nvPr>
            <p:ph idx="1"/>
          </p:nvPr>
        </p:nvSpPr>
        <p:spPr/>
        <p:txBody>
          <a:bodyPr/>
          <a:lstStyle/>
          <a:p>
            <a:endParaRPr lang="da-DK"/>
          </a:p>
        </p:txBody>
      </p:sp>
      <p:pic>
        <p:nvPicPr>
          <p:cNvPr id="2050" name="Picture 2" descr="https://ing.dk/sites/ing/files/styles/article_764px_width/public/fly_collage.jpg?itok=-kuLTquK">
            <a:extLst>
              <a:ext uri="{FF2B5EF4-FFF2-40B4-BE49-F238E27FC236}">
                <a16:creationId xmlns:a16="http://schemas.microsoft.com/office/drawing/2014/main" id="{B7CE0D0F-0327-46D7-815B-8BE3ADA61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506431" cy="623731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6BA52511-3B20-4DDE-85FC-108427AEC90E}"/>
              </a:ext>
            </a:extLst>
          </p:cNvPr>
          <p:cNvSpPr txBox="1"/>
          <p:nvPr/>
        </p:nvSpPr>
        <p:spPr>
          <a:xfrm>
            <a:off x="179512" y="6381328"/>
            <a:ext cx="2304256" cy="369332"/>
          </a:xfrm>
          <a:prstGeom prst="rect">
            <a:avLst/>
          </a:prstGeom>
          <a:noFill/>
        </p:spPr>
        <p:txBody>
          <a:bodyPr wrap="square" rtlCol="0">
            <a:spAutoFit/>
          </a:bodyPr>
          <a:lstStyle/>
          <a:p>
            <a:r>
              <a:rPr lang="da-DK" b="1" dirty="0"/>
              <a:t>El </a:t>
            </a:r>
            <a:r>
              <a:rPr lang="da-DK" b="1" dirty="0" err="1"/>
              <a:t>powered</a:t>
            </a:r>
            <a:r>
              <a:rPr lang="da-DK" b="1" dirty="0"/>
              <a:t> </a:t>
            </a:r>
            <a:r>
              <a:rPr lang="da-DK" b="1" dirty="0" err="1"/>
              <a:t>aircraft</a:t>
            </a:r>
            <a:endParaRPr lang="da-DK" b="1" dirty="0"/>
          </a:p>
        </p:txBody>
      </p:sp>
    </p:spTree>
    <p:extLst>
      <p:ext uri="{BB962C8B-B14F-4D97-AF65-F5344CB8AC3E}">
        <p14:creationId xmlns:p14="http://schemas.microsoft.com/office/powerpoint/2010/main" val="297898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F929A-16CF-4815-B5FE-2C96850E6F56}"/>
              </a:ext>
            </a:extLst>
          </p:cNvPr>
          <p:cNvSpPr>
            <a:spLocks noGrp="1"/>
          </p:cNvSpPr>
          <p:nvPr>
            <p:ph type="title"/>
          </p:nvPr>
        </p:nvSpPr>
        <p:spPr>
          <a:xfrm>
            <a:off x="457200" y="116632"/>
            <a:ext cx="8229600" cy="1143000"/>
          </a:xfrm>
        </p:spPr>
        <p:txBody>
          <a:bodyPr>
            <a:normAutofit fontScale="90000"/>
          </a:bodyPr>
          <a:lstStyle/>
          <a:p>
            <a:r>
              <a:rPr lang="en-US" sz="3100" b="1" dirty="0"/>
              <a:t>UN ICAO 39</a:t>
            </a:r>
            <a:r>
              <a:rPr lang="en-US" sz="3100" b="1" baseline="30000" dirty="0"/>
              <a:t>th</a:t>
            </a:r>
            <a:r>
              <a:rPr lang="en-US" sz="3100" b="1" dirty="0"/>
              <a:t> General Assembly: Global MBM scheme: </a:t>
            </a:r>
            <a:r>
              <a:rPr lang="da-DK" dirty="0"/>
              <a:t/>
            </a:r>
            <a:br>
              <a:rPr lang="da-DK" dirty="0"/>
            </a:br>
            <a:endParaRPr lang="da-DK" dirty="0"/>
          </a:p>
        </p:txBody>
      </p:sp>
      <p:sp>
        <p:nvSpPr>
          <p:cNvPr id="3" name="Pladsholder til indhold 2">
            <a:extLst>
              <a:ext uri="{FF2B5EF4-FFF2-40B4-BE49-F238E27FC236}">
                <a16:creationId xmlns:a16="http://schemas.microsoft.com/office/drawing/2014/main" id="{46BD7B82-2457-4706-A286-9BB784D53ACF}"/>
              </a:ext>
            </a:extLst>
          </p:cNvPr>
          <p:cNvSpPr>
            <a:spLocks noGrp="1"/>
          </p:cNvSpPr>
          <p:nvPr>
            <p:ph idx="1"/>
          </p:nvPr>
        </p:nvSpPr>
        <p:spPr>
          <a:xfrm>
            <a:off x="457200" y="1124744"/>
            <a:ext cx="8229600" cy="5688632"/>
          </a:xfrm>
        </p:spPr>
        <p:txBody>
          <a:bodyPr>
            <a:normAutofit fontScale="62500" lnSpcReduction="20000"/>
          </a:bodyPr>
          <a:lstStyle/>
          <a:p>
            <a:pPr lvl="0"/>
            <a:r>
              <a:rPr lang="en-US" dirty="0"/>
              <a:t>Carbon Offsetting and Reduction Scheme for International Aviation (CORSIA) to address any annual increase in total CO2 emissions from international civil aviation </a:t>
            </a:r>
            <a:endParaRPr lang="da-DK" dirty="0"/>
          </a:p>
          <a:p>
            <a:pPr marL="0" indent="0">
              <a:buNone/>
            </a:pPr>
            <a:r>
              <a:rPr lang="en-US" dirty="0"/>
              <a:t> </a:t>
            </a:r>
            <a:endParaRPr lang="da-DK" dirty="0"/>
          </a:p>
          <a:p>
            <a:pPr lvl="0"/>
            <a:r>
              <a:rPr lang="en-US" dirty="0"/>
              <a:t>2019 and 2020 basis for carbon neutral growth from 2020, against which emissions in future years are compared. From 2021 when emissions covered by the scheme exceed the average baseline emissions of 2019 and 2020, this difference represents the sector's offsetting requirements for that year</a:t>
            </a:r>
            <a:r>
              <a:rPr lang="da-DK" dirty="0"/>
              <a:t>  </a:t>
            </a:r>
          </a:p>
          <a:p>
            <a:pPr marL="0" indent="0">
              <a:buNone/>
            </a:pPr>
            <a:endParaRPr lang="da-DK" dirty="0"/>
          </a:p>
          <a:p>
            <a:pPr lvl="0"/>
            <a:r>
              <a:rPr lang="en-US" dirty="0"/>
              <a:t>Pilot phase (from 2021 through 2023) and first phase (from 2024 through 2026) would apply to States that have volunteered to participate in the scheme</a:t>
            </a:r>
            <a:endParaRPr lang="da-DK" dirty="0"/>
          </a:p>
          <a:p>
            <a:pPr marL="0" indent="0">
              <a:buNone/>
            </a:pPr>
            <a:r>
              <a:rPr lang="en-US" dirty="0"/>
              <a:t> </a:t>
            </a:r>
            <a:endParaRPr lang="da-DK" dirty="0"/>
          </a:p>
          <a:p>
            <a:r>
              <a:rPr lang="en-US" dirty="0"/>
              <a:t>As of 31​ May 2017, </a:t>
            </a:r>
            <a:r>
              <a:rPr lang="en-US" u="sng" dirty="0">
                <a:solidFill>
                  <a:srgbClr val="0070C0"/>
                </a:solidFill>
              </a:rPr>
              <a:t>70​​​ States</a:t>
            </a:r>
            <a:r>
              <a:rPr lang="en-US" dirty="0"/>
              <a:t>, </a:t>
            </a:r>
            <a:r>
              <a:rPr lang="en-US" dirty="0" err="1"/>
              <a:t>representi</a:t>
            </a:r>
            <a:r>
              <a:rPr lang="en-US" dirty="0"/>
              <a:t>​ng </a:t>
            </a:r>
            <a:r>
              <a:rPr lang="en-US" u="sng" dirty="0">
                <a:solidFill>
                  <a:srgbClr val="0070C0"/>
                </a:solidFill>
              </a:rPr>
              <a:t>87​.7​​​​​%</a:t>
            </a:r>
            <a:r>
              <a:rPr lang="en-US" dirty="0"/>
              <a:t> of international aviation activity, voluntarily participate in the global MBM scheme from its outset. </a:t>
            </a:r>
          </a:p>
          <a:p>
            <a:endParaRPr lang="en-US" dirty="0"/>
          </a:p>
          <a:p>
            <a:r>
              <a:rPr lang="en-US" dirty="0"/>
              <a:t>Second phase (from 2027 through 2035) would apply to all States that have an individual share of international aviation activities in RTKs in year 2018 above 0.5 per cent of total</a:t>
            </a:r>
            <a:endParaRPr lang="da-DK" dirty="0"/>
          </a:p>
          <a:p>
            <a:pPr lvl="0"/>
            <a:endParaRPr lang="da-DK" dirty="0"/>
          </a:p>
          <a:p>
            <a:endParaRPr lang="da-DK" dirty="0"/>
          </a:p>
        </p:txBody>
      </p:sp>
    </p:spTree>
    <p:extLst>
      <p:ext uri="{BB962C8B-B14F-4D97-AF65-F5344CB8AC3E}">
        <p14:creationId xmlns:p14="http://schemas.microsoft.com/office/powerpoint/2010/main" val="404988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5CF4F-9612-49C1-834B-5C8698C94B97}"/>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243FCCCF-BA10-4ECB-A352-639C952EEE26}"/>
              </a:ext>
            </a:extLst>
          </p:cNvPr>
          <p:cNvSpPr>
            <a:spLocks noGrp="1"/>
          </p:cNvSpPr>
          <p:nvPr>
            <p:ph idx="1"/>
          </p:nvPr>
        </p:nvSpPr>
        <p:spPr/>
        <p:txBody>
          <a:bodyPr/>
          <a:lstStyle/>
          <a:p>
            <a:endParaRPr lang="da-DK"/>
          </a:p>
        </p:txBody>
      </p:sp>
      <p:pic>
        <p:nvPicPr>
          <p:cNvPr id="4" name="Billede 3" descr="https://www.icao.int/environmental-protection/GFAAF/PublishingImages/NewsAndActivities.png">
            <a:extLst>
              <a:ext uri="{FF2B5EF4-FFF2-40B4-BE49-F238E27FC236}">
                <a16:creationId xmlns:a16="http://schemas.microsoft.com/office/drawing/2014/main" id="{91AEF9FA-FF1A-4FE7-8FDA-2CDF85A3E2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61248"/>
          </a:xfrm>
          <a:prstGeom prst="rect">
            <a:avLst/>
          </a:prstGeom>
          <a:noFill/>
          <a:ln>
            <a:noFill/>
          </a:ln>
        </p:spPr>
      </p:pic>
      <p:sp>
        <p:nvSpPr>
          <p:cNvPr id="5" name="Tekstfelt 4">
            <a:extLst>
              <a:ext uri="{FF2B5EF4-FFF2-40B4-BE49-F238E27FC236}">
                <a16:creationId xmlns:a16="http://schemas.microsoft.com/office/drawing/2014/main" id="{B37F1C64-9AFD-4E1F-88AA-D0D98A565B91}"/>
              </a:ext>
            </a:extLst>
          </p:cNvPr>
          <p:cNvSpPr txBox="1"/>
          <p:nvPr/>
        </p:nvSpPr>
        <p:spPr>
          <a:xfrm>
            <a:off x="457200" y="6021288"/>
            <a:ext cx="3754760" cy="369332"/>
          </a:xfrm>
          <a:prstGeom prst="rect">
            <a:avLst/>
          </a:prstGeom>
          <a:noFill/>
        </p:spPr>
        <p:txBody>
          <a:bodyPr wrap="square" rtlCol="0">
            <a:spAutoFit/>
          </a:bodyPr>
          <a:lstStyle/>
          <a:p>
            <a:r>
              <a:rPr lang="da-DK" b="1" dirty="0"/>
              <a:t>Sustainable jetfuel activities </a:t>
            </a:r>
            <a:r>
              <a:rPr lang="da-DK" b="1" dirty="0" err="1"/>
              <a:t>globally</a:t>
            </a:r>
            <a:endParaRPr lang="da-DK" b="1" dirty="0"/>
          </a:p>
        </p:txBody>
      </p:sp>
    </p:spTree>
    <p:extLst>
      <p:ext uri="{BB962C8B-B14F-4D97-AF65-F5344CB8AC3E}">
        <p14:creationId xmlns:p14="http://schemas.microsoft.com/office/powerpoint/2010/main" val="1971281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3" name="Pladsholder til indhold 2"/>
          <p:cNvSpPr>
            <a:spLocks noGrp="1"/>
          </p:cNvSpPr>
          <p:nvPr>
            <p:ph idx="1"/>
          </p:nvPr>
        </p:nvSpPr>
        <p:spPr>
          <a:xfrm>
            <a:off x="457200" y="1600200"/>
            <a:ext cx="8229600" cy="4925144"/>
          </a:xfrm>
        </p:spPr>
        <p:txBody>
          <a:bodyPr/>
          <a:lstStyle/>
          <a:p>
            <a:pPr marL="0" indent="0">
              <a:buNone/>
            </a:pPr>
            <a:r>
              <a:rPr lang="da-DK" dirty="0"/>
              <a:t> </a:t>
            </a:r>
          </a:p>
        </p:txBody>
      </p:sp>
      <p:sp>
        <p:nvSpPr>
          <p:cNvPr id="4" name="Rektangel 3"/>
          <p:cNvSpPr/>
          <p:nvPr/>
        </p:nvSpPr>
        <p:spPr>
          <a:xfrm>
            <a:off x="2339752" y="2060848"/>
            <a:ext cx="4518248" cy="4216539"/>
          </a:xfrm>
          <a:prstGeom prst="rect">
            <a:avLst/>
          </a:prstGeom>
        </p:spPr>
        <p:txBody>
          <a:bodyPr wrap="square">
            <a:spAutoFit/>
          </a:bodyPr>
          <a:lstStyle/>
          <a:p>
            <a:r>
              <a:rPr lang="en-US" sz="2800" b="1" dirty="0">
                <a:solidFill>
                  <a:srgbClr val="00B0F0"/>
                </a:solidFill>
              </a:rPr>
              <a:t>OUR ENVIRONMENTAL VISION IS TO BE A PART OF LONG-TERM SUSTAINABLE SOCIETY</a:t>
            </a:r>
          </a:p>
          <a:p>
            <a:endParaRPr lang="en-US" sz="2800" b="1" dirty="0">
              <a:solidFill>
                <a:srgbClr val="00B0F0"/>
              </a:solidFill>
            </a:endParaRPr>
          </a:p>
          <a:p>
            <a:r>
              <a:rPr lang="en-US" sz="2800" b="1" dirty="0">
                <a:solidFill>
                  <a:srgbClr val="00B0F0"/>
                </a:solidFill>
              </a:rPr>
              <a:t>IT SHOULD BE POSSIBLE TO FLY WITH NO FOSSIL-FUEL CO2 EMISSIONS BY 2050</a:t>
            </a:r>
          </a:p>
          <a:p>
            <a:endParaRPr lang="en-US" sz="2800" b="1" dirty="0">
              <a:solidFill>
                <a:srgbClr val="00B0F0"/>
              </a:solidFill>
            </a:endParaRPr>
          </a:p>
          <a:p>
            <a:r>
              <a:rPr lang="da-DK" sz="1600" dirty="0">
                <a:solidFill>
                  <a:srgbClr val="00B0F0"/>
                </a:solidFill>
              </a:rPr>
              <a:t>Front cover of SAS' </a:t>
            </a:r>
            <a:r>
              <a:rPr lang="da-DK" sz="1600" dirty="0" err="1">
                <a:solidFill>
                  <a:srgbClr val="00B0F0"/>
                </a:solidFill>
              </a:rPr>
              <a:t>yearly</a:t>
            </a:r>
            <a:r>
              <a:rPr lang="da-DK" sz="1600" dirty="0">
                <a:solidFill>
                  <a:srgbClr val="00B0F0"/>
                </a:solidFill>
              </a:rPr>
              <a:t> Report 2015</a:t>
            </a:r>
            <a:endParaRPr lang="en-US" sz="1600" dirty="0">
              <a:solidFill>
                <a:srgbClr val="00B0F0"/>
              </a:solidFill>
            </a:endParaRPr>
          </a:p>
        </p:txBody>
      </p:sp>
    </p:spTree>
    <p:extLst>
      <p:ext uri="{BB962C8B-B14F-4D97-AF65-F5344CB8AC3E}">
        <p14:creationId xmlns:p14="http://schemas.microsoft.com/office/powerpoint/2010/main" val="13256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rgbClr val="239CE9"/>
                </a:solidFill>
                <a:latin typeface="Helvetica Neue"/>
                <a:cs typeface="Helvetica Neue"/>
              </a:rPr>
              <a:t>We can’t do it on our own</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338719661"/>
              </p:ext>
            </p:extLst>
          </p:nvPr>
        </p:nvGraphicFramePr>
        <p:xfrm>
          <a:off x="457200" y="1600200"/>
          <a:ext cx="8229600" cy="35083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31302922"/>
                    </a:ext>
                  </a:extLst>
                </a:gridCol>
                <a:gridCol w="4114800">
                  <a:extLst>
                    <a:ext uri="{9D8B030D-6E8A-4147-A177-3AD203B41FA5}">
                      <a16:colId xmlns:a16="http://schemas.microsoft.com/office/drawing/2014/main" val="3319750241"/>
                    </a:ext>
                  </a:extLst>
                </a:gridCol>
              </a:tblGrid>
              <a:tr h="344458">
                <a:tc>
                  <a:txBody>
                    <a:bodyPr/>
                    <a:lstStyle/>
                    <a:p>
                      <a:r>
                        <a:rPr lang="da-DK" dirty="0"/>
                        <a:t>On the </a:t>
                      </a:r>
                      <a:r>
                        <a:rPr lang="da-DK" dirty="0" err="1"/>
                        <a:t>political</a:t>
                      </a:r>
                      <a:r>
                        <a:rPr lang="da-DK" dirty="0"/>
                        <a:t> agenda</a:t>
                      </a:r>
                    </a:p>
                  </a:txBody>
                  <a:tcPr/>
                </a:tc>
                <a:tc>
                  <a:txBody>
                    <a:bodyPr/>
                    <a:lstStyle/>
                    <a:p>
                      <a:endParaRPr lang="da-DK"/>
                    </a:p>
                  </a:txBody>
                  <a:tcPr/>
                </a:tc>
                <a:extLst>
                  <a:ext uri="{0D108BD9-81ED-4DB2-BD59-A6C34878D82A}">
                    <a16:rowId xmlns:a16="http://schemas.microsoft.com/office/drawing/2014/main" val="1175882840"/>
                  </a:ext>
                </a:extLst>
              </a:tr>
              <a:tr h="3142589">
                <a:tc>
                  <a:txBody>
                    <a:bodyPr/>
                    <a:lstStyle/>
                    <a:p>
                      <a:endParaRPr lang="en-US" sz="1800" dirty="0">
                        <a:latin typeface="Helvetica Neue"/>
                        <a:cs typeface="Helvetica Neue"/>
                      </a:endParaRPr>
                    </a:p>
                    <a:p>
                      <a:r>
                        <a:rPr lang="en-US" sz="1800" dirty="0">
                          <a:latin typeface="Helvetica Neue"/>
                          <a:cs typeface="Helvetica Neue"/>
                        </a:rPr>
                        <a:t>Launch initiatives to kick-start and stimulate the maturing and upscaling of the market for sustainable jetfuel. </a:t>
                      </a:r>
                    </a:p>
                    <a:p>
                      <a:endParaRPr lang="en-US" sz="1800" dirty="0">
                        <a:latin typeface="Helvetica Neue"/>
                        <a:cs typeface="Helvetica Neue"/>
                      </a:endParaRPr>
                    </a:p>
                    <a:p>
                      <a:r>
                        <a:rPr lang="en-US" sz="1800" b="1" dirty="0">
                          <a:latin typeface="Helvetica Neue"/>
                          <a:cs typeface="Helvetica Neue"/>
                        </a:rPr>
                        <a:t>+</a:t>
                      </a:r>
                    </a:p>
                    <a:p>
                      <a:endParaRPr lang="en-US" sz="1800" b="1" dirty="0">
                        <a:latin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latin typeface="Helvetica Neue"/>
                          <a:cs typeface="Helvetica Neue"/>
                        </a:rPr>
                        <a:t>Coordinate with international initiatives, - </a:t>
                      </a:r>
                      <a:r>
                        <a:rPr lang="en-US" sz="1800" i="0" dirty="0">
                          <a:latin typeface="Helvetica Neue"/>
                        </a:rPr>
                        <a:t>ICAO, IATA, EU-RED</a:t>
                      </a:r>
                      <a:endParaRPr lang="da-DK" dirty="0"/>
                    </a:p>
                  </a:txBody>
                  <a:tcPr/>
                </a:tc>
                <a:tc>
                  <a:txBody>
                    <a:bodyPr/>
                    <a:lstStyle/>
                    <a:p>
                      <a:endParaRPr lang="da-DK" dirty="0"/>
                    </a:p>
                  </a:txBody>
                  <a:tcPr/>
                </a:tc>
                <a:extLst>
                  <a:ext uri="{0D108BD9-81ED-4DB2-BD59-A6C34878D82A}">
                    <a16:rowId xmlns:a16="http://schemas.microsoft.com/office/drawing/2014/main" val="4255515008"/>
                  </a:ext>
                </a:extLst>
              </a:tr>
            </a:tbl>
          </a:graphicData>
        </a:graphic>
      </p:graphicFrame>
      <p:pic>
        <p:nvPicPr>
          <p:cNvPr id="6" name="Picture 5" descr="image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8801"/>
            <a:ext cx="4114800" cy="3458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35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52735"/>
          </a:xfrm>
        </p:spPr>
        <p:txBody>
          <a:bodyPr>
            <a:normAutofit fontScale="90000"/>
          </a:bodyPr>
          <a:lstStyle/>
          <a:p>
            <a:r>
              <a:rPr lang="da-DK" sz="3200" dirty="0"/>
              <a:t/>
            </a:r>
            <a:br>
              <a:rPr lang="da-DK" sz="3200" dirty="0"/>
            </a:br>
            <a:r>
              <a:rPr lang="da-DK" sz="3200" b="1" dirty="0"/>
              <a:t>Organization</a:t>
            </a:r>
          </a:p>
        </p:txBody>
      </p:sp>
      <p:sp>
        <p:nvSpPr>
          <p:cNvPr id="3" name="Subtitle 2"/>
          <p:cNvSpPr>
            <a:spLocks noGrp="1"/>
          </p:cNvSpPr>
          <p:nvPr>
            <p:ph type="subTitle" idx="1"/>
          </p:nvPr>
        </p:nvSpPr>
        <p:spPr>
          <a:xfrm>
            <a:off x="0" y="6093296"/>
            <a:ext cx="9144000" cy="764704"/>
          </a:xfrm>
        </p:spPr>
        <p:txBody>
          <a:bodyPr>
            <a:normAutofit fontScale="55000" lnSpcReduction="20000"/>
          </a:bodyPr>
          <a:lstStyle/>
          <a:p>
            <a:pPr algn="l"/>
            <a:r>
              <a:rPr lang="da-DK" sz="2000" b="1" dirty="0">
                <a:solidFill>
                  <a:srgbClr val="0070C0"/>
                </a:solidFill>
              </a:rPr>
              <a:t>             ____________________________________________________________________________________________________________________          </a:t>
            </a:r>
          </a:p>
          <a:p>
            <a:pPr algn="l"/>
            <a:r>
              <a:rPr lang="da-DK" sz="2800" b="1" dirty="0">
                <a:solidFill>
                  <a:srgbClr val="0070C0"/>
                </a:solidFill>
              </a:rPr>
              <a:t>         </a:t>
            </a:r>
            <a:r>
              <a:rPr lang="da-DK" sz="1600" b="1" dirty="0">
                <a:solidFill>
                  <a:srgbClr val="00B0F0"/>
                </a:solidFill>
              </a:rPr>
              <a:t>  </a:t>
            </a:r>
            <a:r>
              <a:rPr lang="da-DK" sz="1800" dirty="0">
                <a:hlinkClick r:id="rId2"/>
              </a:rPr>
              <a:t>www.cleancluster.dk/nisa</a:t>
            </a:r>
            <a:r>
              <a:rPr lang="da-DK" sz="1800" dirty="0"/>
              <a:t> </a:t>
            </a:r>
            <a:r>
              <a:rPr lang="da-DK" sz="1600" b="1" dirty="0">
                <a:solidFill>
                  <a:srgbClr val="00B0F0"/>
                </a:solidFill>
              </a:rPr>
              <a:t> </a:t>
            </a:r>
            <a:endParaRPr lang="da-DK" sz="1600" dirty="0">
              <a:solidFill>
                <a:srgbClr val="00B0F0"/>
              </a:solidFill>
            </a:endParaRPr>
          </a:p>
          <a:p>
            <a:pPr algn="l"/>
            <a:r>
              <a:rPr lang="da-DK" sz="1400" b="1" dirty="0"/>
              <a:t>               .</a:t>
            </a:r>
            <a:endParaRPr lang="da-DK" sz="1400" dirty="0"/>
          </a:p>
          <a:p>
            <a:endParaRPr lang="da-DK" dirty="0"/>
          </a:p>
        </p:txBody>
      </p:sp>
      <p:sp>
        <p:nvSpPr>
          <p:cNvPr id="6" name="Rectangle 5"/>
          <p:cNvSpPr/>
          <p:nvPr/>
        </p:nvSpPr>
        <p:spPr>
          <a:xfrm>
            <a:off x="5508104" y="1044354"/>
            <a:ext cx="2808312" cy="38164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dirty="0"/>
              <a:t>A</a:t>
            </a:r>
          </a:p>
        </p:txBody>
      </p:sp>
      <p:sp>
        <p:nvSpPr>
          <p:cNvPr id="7" name="Rectangle 6"/>
          <p:cNvSpPr/>
          <p:nvPr/>
        </p:nvSpPr>
        <p:spPr>
          <a:xfrm>
            <a:off x="4644008" y="1484784"/>
            <a:ext cx="2664296" cy="29523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a-DK" dirty="0"/>
          </a:p>
        </p:txBody>
      </p:sp>
      <p:sp>
        <p:nvSpPr>
          <p:cNvPr id="8" name="Rectangle 7"/>
          <p:cNvSpPr/>
          <p:nvPr/>
        </p:nvSpPr>
        <p:spPr>
          <a:xfrm>
            <a:off x="3995935" y="2060848"/>
            <a:ext cx="2592289" cy="19442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dirty="0"/>
              <a:t>                </a:t>
            </a:r>
            <a:endParaRPr lang="da-DK" sz="1200" dirty="0"/>
          </a:p>
          <a:p>
            <a:pPr algn="r"/>
            <a:r>
              <a:rPr lang="da-DK" sz="1200" dirty="0"/>
              <a:t>                       </a:t>
            </a:r>
            <a:r>
              <a:rPr lang="da-DK" sz="1100" b="1" dirty="0"/>
              <a:t>AIRBUS</a:t>
            </a:r>
          </a:p>
          <a:p>
            <a:pPr algn="r"/>
            <a:r>
              <a:rPr lang="da-DK" sz="1100" b="1" dirty="0"/>
              <a:t>                       AVINOR</a:t>
            </a:r>
          </a:p>
          <a:p>
            <a:pPr algn="r"/>
            <a:r>
              <a:rPr lang="da-DK" sz="1100" b="1" dirty="0"/>
              <a:t>      C                      COPENHAGEN AIRPORTS</a:t>
            </a:r>
          </a:p>
          <a:p>
            <a:pPr algn="r"/>
            <a:r>
              <a:rPr lang="da-DK" sz="1100" b="1" dirty="0"/>
              <a:t>                        FINNAIR</a:t>
            </a:r>
          </a:p>
          <a:p>
            <a:pPr algn="r"/>
            <a:r>
              <a:rPr lang="da-DK" sz="1100" b="1" dirty="0"/>
              <a:t>                      SAS</a:t>
            </a:r>
          </a:p>
          <a:p>
            <a:pPr algn="r"/>
            <a:r>
              <a:rPr lang="da-DK" sz="1100" b="1" dirty="0"/>
              <a:t>                     SWEDAVIA</a:t>
            </a:r>
          </a:p>
          <a:p>
            <a:pPr algn="ctr"/>
            <a:r>
              <a:rPr lang="da-DK" sz="1200" dirty="0"/>
              <a:t>      </a:t>
            </a:r>
            <a:endParaRPr lang="da-DK" dirty="0"/>
          </a:p>
        </p:txBody>
      </p:sp>
      <p:sp>
        <p:nvSpPr>
          <p:cNvPr id="9" name="Rectangle 8"/>
          <p:cNvSpPr/>
          <p:nvPr/>
        </p:nvSpPr>
        <p:spPr>
          <a:xfrm>
            <a:off x="3563888" y="2492896"/>
            <a:ext cx="1440160" cy="10894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a-DK" dirty="0"/>
          </a:p>
        </p:txBody>
      </p:sp>
      <p:sp>
        <p:nvSpPr>
          <p:cNvPr id="10" name="TextBox 9"/>
          <p:cNvSpPr txBox="1"/>
          <p:nvPr/>
        </p:nvSpPr>
        <p:spPr>
          <a:xfrm>
            <a:off x="5436096" y="1052736"/>
            <a:ext cx="2880320" cy="369332"/>
          </a:xfrm>
          <a:prstGeom prst="rect">
            <a:avLst/>
          </a:prstGeom>
          <a:noFill/>
        </p:spPr>
        <p:txBody>
          <a:bodyPr wrap="square" rtlCol="0">
            <a:spAutoFit/>
          </a:bodyPr>
          <a:lstStyle/>
          <a:p>
            <a:pPr algn="ctr"/>
            <a:r>
              <a:rPr lang="da-DK" b="1" dirty="0"/>
              <a:t>Associate Members/stakeh</a:t>
            </a:r>
          </a:p>
        </p:txBody>
      </p:sp>
      <p:sp>
        <p:nvSpPr>
          <p:cNvPr id="12" name="TextBox 11"/>
          <p:cNvSpPr txBox="1"/>
          <p:nvPr/>
        </p:nvSpPr>
        <p:spPr>
          <a:xfrm>
            <a:off x="4644008" y="1484784"/>
            <a:ext cx="2664296" cy="369332"/>
          </a:xfrm>
          <a:prstGeom prst="rect">
            <a:avLst/>
          </a:prstGeom>
          <a:noFill/>
        </p:spPr>
        <p:txBody>
          <a:bodyPr wrap="square" rtlCol="0">
            <a:spAutoFit/>
          </a:bodyPr>
          <a:lstStyle/>
          <a:p>
            <a:pPr algn="ctr"/>
            <a:r>
              <a:rPr lang="da-DK" b="1" dirty="0"/>
              <a:t>Aviation /Full Members*</a:t>
            </a:r>
          </a:p>
        </p:txBody>
      </p:sp>
      <p:sp>
        <p:nvSpPr>
          <p:cNvPr id="14" name="TextBox 13"/>
          <p:cNvSpPr txBox="1"/>
          <p:nvPr/>
        </p:nvSpPr>
        <p:spPr>
          <a:xfrm>
            <a:off x="3995936" y="2096428"/>
            <a:ext cx="2088232" cy="369332"/>
          </a:xfrm>
          <a:prstGeom prst="rect">
            <a:avLst/>
          </a:prstGeom>
          <a:noFill/>
        </p:spPr>
        <p:txBody>
          <a:bodyPr wrap="square" rtlCol="0">
            <a:spAutoFit/>
          </a:bodyPr>
          <a:lstStyle/>
          <a:p>
            <a:pPr algn="ctr"/>
            <a:r>
              <a:rPr lang="da-DK" b="1" dirty="0"/>
              <a:t>The Board</a:t>
            </a:r>
          </a:p>
        </p:txBody>
      </p:sp>
      <p:sp>
        <p:nvSpPr>
          <p:cNvPr id="15" name="TextBox 14"/>
          <p:cNvSpPr txBox="1"/>
          <p:nvPr/>
        </p:nvSpPr>
        <p:spPr>
          <a:xfrm>
            <a:off x="3491878" y="2492896"/>
            <a:ext cx="1512171" cy="830997"/>
          </a:xfrm>
          <a:prstGeom prst="rect">
            <a:avLst/>
          </a:prstGeom>
          <a:noFill/>
        </p:spPr>
        <p:txBody>
          <a:bodyPr wrap="square" rtlCol="0">
            <a:spAutoFit/>
          </a:bodyPr>
          <a:lstStyle/>
          <a:p>
            <a:pPr algn="ctr"/>
            <a:r>
              <a:rPr lang="da-DK" b="1" dirty="0"/>
              <a:t>Project</a:t>
            </a:r>
          </a:p>
          <a:p>
            <a:pPr algn="ctr"/>
            <a:r>
              <a:rPr lang="da-DK" b="1" dirty="0"/>
              <a:t>Management</a:t>
            </a:r>
          </a:p>
          <a:p>
            <a:pPr algn="r"/>
            <a:r>
              <a:rPr lang="da-DK" sz="1200" b="1" dirty="0"/>
              <a:t>MP</a:t>
            </a:r>
          </a:p>
        </p:txBody>
      </p:sp>
      <p:pic>
        <p:nvPicPr>
          <p:cNvPr id="4099" name="Billede 1" descr="nis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3792"/>
            <a:ext cx="153828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el 15"/>
          <p:cNvGraphicFramePr>
            <a:graphicFrameLocks noGrp="1"/>
          </p:cNvGraphicFramePr>
          <p:nvPr>
            <p:extLst>
              <p:ext uri="{D42A27DB-BD31-4B8C-83A1-F6EECF244321}">
                <p14:modId xmlns:p14="http://schemas.microsoft.com/office/powerpoint/2010/main" val="2295460872"/>
              </p:ext>
            </p:extLst>
          </p:nvPr>
        </p:nvGraphicFramePr>
        <p:xfrm>
          <a:off x="467544" y="1052744"/>
          <a:ext cx="2952328" cy="5560258"/>
        </p:xfrm>
        <a:graphic>
          <a:graphicData uri="http://schemas.openxmlformats.org/drawingml/2006/table">
            <a:tbl>
              <a:tblPr firstRow="1" firstCol="1" bandRow="1">
                <a:tableStyleId>{5C22544A-7EE6-4342-B048-85BDC9FD1C3A}</a:tableStyleId>
              </a:tblPr>
              <a:tblGrid>
                <a:gridCol w="2952328">
                  <a:extLst>
                    <a:ext uri="{9D8B030D-6E8A-4147-A177-3AD203B41FA5}">
                      <a16:colId xmlns:a16="http://schemas.microsoft.com/office/drawing/2014/main" val="244742153"/>
                    </a:ext>
                  </a:extLst>
                </a:gridCol>
              </a:tblGrid>
              <a:tr h="216016">
                <a:tc>
                  <a:txBody>
                    <a:bodyPr/>
                    <a:lstStyle/>
                    <a:p>
                      <a:pPr>
                        <a:lnSpc>
                          <a:spcPct val="115000"/>
                        </a:lnSpc>
                        <a:spcAft>
                          <a:spcPts val="0"/>
                        </a:spcAft>
                      </a:pPr>
                      <a:r>
                        <a:rPr lang="da-DK" sz="1100" dirty="0">
                          <a:effectLst/>
                          <a:latin typeface="+mn-lt"/>
                          <a:ea typeface="+mn-ea"/>
                          <a:cs typeface="+mn-cs"/>
                        </a:rPr>
                        <a:t>SAS*</a:t>
                      </a:r>
                      <a:endParaRPr lang="da-DK" sz="1100" dirty="0">
                        <a:effectLst/>
                        <a:latin typeface="Calibri"/>
                        <a:ea typeface="Calibri"/>
                        <a:cs typeface="Times New Roman"/>
                      </a:endParaRPr>
                    </a:p>
                  </a:txBody>
                  <a:tcPr marL="68098" marR="68098" marT="0" marB="0">
                    <a:solidFill>
                      <a:schemeClr val="accent1">
                        <a:alpha val="99000"/>
                      </a:schemeClr>
                    </a:solidFill>
                  </a:tcPr>
                </a:tc>
                <a:extLst>
                  <a:ext uri="{0D108BD9-81ED-4DB2-BD59-A6C34878D82A}">
                    <a16:rowId xmlns:a16="http://schemas.microsoft.com/office/drawing/2014/main" val="1062435013"/>
                  </a:ext>
                </a:extLst>
              </a:tr>
              <a:tr h="216024">
                <a:tc>
                  <a:txBody>
                    <a:bodyPr/>
                    <a:lstStyle/>
                    <a:p>
                      <a:pPr>
                        <a:lnSpc>
                          <a:spcPct val="115000"/>
                        </a:lnSpc>
                        <a:spcAft>
                          <a:spcPts val="0"/>
                        </a:spcAft>
                      </a:pPr>
                      <a:r>
                        <a:rPr lang="en-US" sz="1100" dirty="0">
                          <a:effectLst/>
                        </a:rPr>
                        <a:t>Swedavia*</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234667837"/>
                  </a:ext>
                </a:extLst>
              </a:tr>
              <a:tr h="244199">
                <a:tc>
                  <a:txBody>
                    <a:bodyPr/>
                    <a:lstStyle/>
                    <a:p>
                      <a:pPr>
                        <a:lnSpc>
                          <a:spcPct val="115000"/>
                        </a:lnSpc>
                        <a:spcAft>
                          <a:spcPts val="0"/>
                        </a:spcAft>
                      </a:pPr>
                      <a:r>
                        <a:rPr lang="en-US" sz="1100" dirty="0">
                          <a:effectLst/>
                        </a:rPr>
                        <a:t>Avinor*</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2417269672"/>
                  </a:ext>
                </a:extLst>
              </a:tr>
              <a:tr h="244199">
                <a:tc>
                  <a:txBody>
                    <a:bodyPr/>
                    <a:lstStyle/>
                    <a:p>
                      <a:pPr>
                        <a:lnSpc>
                          <a:spcPct val="115000"/>
                        </a:lnSpc>
                        <a:spcAft>
                          <a:spcPts val="0"/>
                        </a:spcAft>
                      </a:pPr>
                      <a:r>
                        <a:rPr lang="da-DK" sz="1100" dirty="0">
                          <a:effectLst/>
                        </a:rPr>
                        <a:t>Copenhagen </a:t>
                      </a:r>
                      <a:r>
                        <a:rPr lang="da-DK" sz="1100" dirty="0" err="1">
                          <a:effectLst/>
                        </a:rPr>
                        <a:t>Airports</a:t>
                      </a:r>
                      <a:r>
                        <a:rPr lang="da-DK" sz="1100" dirty="0">
                          <a:effectLst/>
                        </a:rPr>
                        <a:t> *</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649124293"/>
                  </a:ext>
                </a:extLst>
              </a:tr>
              <a:tr h="244199">
                <a:tc>
                  <a:txBody>
                    <a:bodyPr/>
                    <a:lstStyle/>
                    <a:p>
                      <a:pPr>
                        <a:lnSpc>
                          <a:spcPct val="115000"/>
                        </a:lnSpc>
                        <a:spcAft>
                          <a:spcPts val="0"/>
                        </a:spcAft>
                      </a:pPr>
                      <a:r>
                        <a:rPr lang="da-DK" sz="1100" dirty="0">
                          <a:effectLst/>
                        </a:rPr>
                        <a:t>Airbus*</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577117543"/>
                  </a:ext>
                </a:extLst>
              </a:tr>
              <a:tr h="244199">
                <a:tc>
                  <a:txBody>
                    <a:bodyPr/>
                    <a:lstStyle/>
                    <a:p>
                      <a:pPr>
                        <a:lnSpc>
                          <a:spcPct val="115000"/>
                        </a:lnSpc>
                        <a:spcAft>
                          <a:spcPts val="0"/>
                        </a:spcAft>
                      </a:pPr>
                      <a:r>
                        <a:rPr lang="da-DK" sz="1100" dirty="0">
                          <a:effectLst/>
                          <a:latin typeface="+mn-lt"/>
                          <a:ea typeface="+mn-ea"/>
                          <a:cs typeface="+mn-cs"/>
                        </a:rPr>
                        <a:t>Boeing*</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565803759"/>
                  </a:ext>
                </a:extLst>
              </a:tr>
              <a:tr h="244199">
                <a:tc>
                  <a:txBody>
                    <a:bodyPr/>
                    <a:lstStyle/>
                    <a:p>
                      <a:pPr>
                        <a:lnSpc>
                          <a:spcPct val="115000"/>
                        </a:lnSpc>
                        <a:spcAft>
                          <a:spcPts val="0"/>
                        </a:spcAft>
                      </a:pPr>
                      <a:r>
                        <a:rPr lang="en-US" sz="1100" dirty="0">
                          <a:effectLst/>
                        </a:rPr>
                        <a:t>Finnair*</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1444072602"/>
                  </a:ext>
                </a:extLst>
              </a:tr>
              <a:tr h="244199">
                <a:tc>
                  <a:txBody>
                    <a:bodyPr/>
                    <a:lstStyle/>
                    <a:p>
                      <a:pPr>
                        <a:lnSpc>
                          <a:spcPct val="115000"/>
                        </a:lnSpc>
                        <a:spcAft>
                          <a:spcPts val="0"/>
                        </a:spcAft>
                      </a:pPr>
                      <a:r>
                        <a:rPr lang="en-US" sz="1100" dirty="0">
                          <a:effectLst/>
                        </a:rPr>
                        <a:t>Finavia*</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6995725"/>
                  </a:ext>
                </a:extLst>
              </a:tr>
              <a:tr h="244199">
                <a:tc>
                  <a:txBody>
                    <a:bodyPr/>
                    <a:lstStyle/>
                    <a:p>
                      <a:pPr>
                        <a:lnSpc>
                          <a:spcPct val="115000"/>
                        </a:lnSpc>
                        <a:spcAft>
                          <a:spcPts val="0"/>
                        </a:spcAft>
                      </a:pPr>
                      <a:r>
                        <a:rPr lang="en-US" sz="1100" dirty="0">
                          <a:effectLst/>
                        </a:rPr>
                        <a:t>Atlantic Airways*</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4148627025"/>
                  </a:ext>
                </a:extLst>
              </a:tr>
              <a:tr h="244199">
                <a:tc>
                  <a:txBody>
                    <a:bodyPr/>
                    <a:lstStyle/>
                    <a:p>
                      <a:pPr>
                        <a:lnSpc>
                          <a:spcPct val="115000"/>
                        </a:lnSpc>
                        <a:spcAft>
                          <a:spcPts val="0"/>
                        </a:spcAft>
                      </a:pPr>
                      <a:r>
                        <a:rPr lang="en-US" sz="1100" dirty="0">
                          <a:effectLst/>
                        </a:rPr>
                        <a:t>Air Greenland*</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628596843"/>
                  </a:ext>
                </a:extLst>
              </a:tr>
              <a:tr h="244199">
                <a:tc>
                  <a:txBody>
                    <a:bodyPr/>
                    <a:lstStyle/>
                    <a:p>
                      <a:pPr>
                        <a:lnSpc>
                          <a:spcPct val="115000"/>
                        </a:lnSpc>
                        <a:spcAft>
                          <a:spcPts val="0"/>
                        </a:spcAft>
                      </a:pPr>
                      <a:r>
                        <a:rPr lang="en-US" sz="1100" dirty="0" err="1">
                          <a:effectLst/>
                        </a:rPr>
                        <a:t>Icelandair</a:t>
                      </a:r>
                      <a:r>
                        <a:rPr lang="en-US" sz="1100" dirty="0">
                          <a:effectLst/>
                        </a:rPr>
                        <a:t>*</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150043258"/>
                  </a:ext>
                </a:extLst>
              </a:tr>
              <a:tr h="244199">
                <a:tc>
                  <a:txBody>
                    <a:bodyPr/>
                    <a:lstStyle/>
                    <a:p>
                      <a:pPr>
                        <a:lnSpc>
                          <a:spcPct val="115000"/>
                        </a:lnSpc>
                        <a:spcAft>
                          <a:spcPts val="0"/>
                        </a:spcAft>
                      </a:pPr>
                      <a:r>
                        <a:rPr lang="da-DK" sz="1100" dirty="0">
                          <a:effectLst/>
                          <a:latin typeface="Calibri"/>
                          <a:ea typeface="Calibri"/>
                          <a:cs typeface="Times New Roman"/>
                        </a:rPr>
                        <a:t>NHO-Norsk Luftfart*</a:t>
                      </a:r>
                    </a:p>
                  </a:txBody>
                  <a:tcPr marL="68098" marR="68098" marT="0" marB="0"/>
                </a:tc>
                <a:extLst>
                  <a:ext uri="{0D108BD9-81ED-4DB2-BD59-A6C34878D82A}">
                    <a16:rowId xmlns:a16="http://schemas.microsoft.com/office/drawing/2014/main" val="67179933"/>
                  </a:ext>
                </a:extLst>
              </a:tr>
              <a:tr h="244199">
                <a:tc>
                  <a:txBody>
                    <a:bodyPr/>
                    <a:lstStyle/>
                    <a:p>
                      <a:pPr>
                        <a:lnSpc>
                          <a:spcPct val="115000"/>
                        </a:lnSpc>
                        <a:spcAft>
                          <a:spcPts val="0"/>
                        </a:spcAft>
                      </a:pPr>
                      <a:r>
                        <a:rPr lang="en-US" sz="1100" dirty="0">
                          <a:effectLst/>
                        </a:rPr>
                        <a:t>DI/Danish Aviation/BDL*</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872863368"/>
                  </a:ext>
                </a:extLst>
              </a:tr>
              <a:tr h="24419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a:effectLst/>
                        </a:rPr>
                        <a:t>TUI Fly Nordic</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989505105"/>
                  </a:ext>
                </a:extLst>
              </a:tr>
              <a:tr h="244199">
                <a:tc>
                  <a:txBody>
                    <a:bodyPr/>
                    <a:lstStyle/>
                    <a:p>
                      <a:pPr>
                        <a:lnSpc>
                          <a:spcPct val="115000"/>
                        </a:lnSpc>
                        <a:spcAft>
                          <a:spcPts val="0"/>
                        </a:spcAft>
                      </a:pPr>
                      <a:r>
                        <a:rPr lang="en-US" sz="1100" dirty="0">
                          <a:effectLst/>
                        </a:rPr>
                        <a:t>IATA</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615786436"/>
                  </a:ext>
                </a:extLst>
              </a:tr>
              <a:tr h="244199">
                <a:tc>
                  <a:txBody>
                    <a:bodyPr/>
                    <a:lstStyle/>
                    <a:p>
                      <a:pPr>
                        <a:lnSpc>
                          <a:spcPct val="115000"/>
                        </a:lnSpc>
                        <a:spcAft>
                          <a:spcPts val="0"/>
                        </a:spcAft>
                      </a:pPr>
                      <a:r>
                        <a:rPr lang="en-US" sz="1100" dirty="0" err="1">
                          <a:effectLst/>
                        </a:rPr>
                        <a:t>Svenskt</a:t>
                      </a:r>
                      <a:r>
                        <a:rPr lang="en-US" sz="1100" dirty="0">
                          <a:effectLst/>
                        </a:rPr>
                        <a:t> </a:t>
                      </a:r>
                      <a:r>
                        <a:rPr lang="en-US" sz="1100" dirty="0" err="1">
                          <a:effectLst/>
                        </a:rPr>
                        <a:t>Flyg</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357914981"/>
                  </a:ext>
                </a:extLst>
              </a:tr>
              <a:tr h="244199">
                <a:tc>
                  <a:txBody>
                    <a:bodyPr/>
                    <a:lstStyle/>
                    <a:p>
                      <a:pPr>
                        <a:lnSpc>
                          <a:spcPct val="115000"/>
                        </a:lnSpc>
                        <a:spcAft>
                          <a:spcPts val="0"/>
                        </a:spcAft>
                      </a:pPr>
                      <a:r>
                        <a:rPr lang="en-US" sz="1100" dirty="0" err="1">
                          <a:effectLst/>
                        </a:rPr>
                        <a:t>FlygBranschen</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1181870469"/>
                  </a:ext>
                </a:extLst>
              </a:tr>
              <a:tr h="244238">
                <a:tc>
                  <a:txBody>
                    <a:bodyPr/>
                    <a:lstStyle/>
                    <a:p>
                      <a:pPr>
                        <a:lnSpc>
                          <a:spcPct val="115000"/>
                        </a:lnSpc>
                        <a:spcAft>
                          <a:spcPts val="0"/>
                        </a:spcAft>
                      </a:pPr>
                      <a:r>
                        <a:rPr lang="da-DK" sz="1100" dirty="0" err="1">
                          <a:effectLst/>
                        </a:rPr>
                        <a:t>Ministry</a:t>
                      </a:r>
                      <a:r>
                        <a:rPr lang="da-DK" sz="1100" dirty="0">
                          <a:effectLst/>
                        </a:rPr>
                        <a:t> of Transport FL</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818995732"/>
                  </a:ext>
                </a:extLst>
              </a:tr>
              <a:tr h="244199">
                <a:tc>
                  <a:txBody>
                    <a:bodyPr/>
                    <a:lstStyle/>
                    <a:p>
                      <a:pPr>
                        <a:lnSpc>
                          <a:spcPct val="115000"/>
                        </a:lnSpc>
                        <a:spcAft>
                          <a:spcPts val="0"/>
                        </a:spcAft>
                      </a:pPr>
                      <a:r>
                        <a:rPr lang="da-DK" sz="1100" dirty="0">
                          <a:effectLst/>
                        </a:rPr>
                        <a:t>Danish Transport Authority</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186231643"/>
                  </a:ext>
                </a:extLst>
              </a:tr>
              <a:tr h="244199">
                <a:tc>
                  <a:txBody>
                    <a:bodyPr/>
                    <a:lstStyle/>
                    <a:p>
                      <a:pPr>
                        <a:lnSpc>
                          <a:spcPct val="115000"/>
                        </a:lnSpc>
                        <a:spcAft>
                          <a:spcPts val="0"/>
                        </a:spcAft>
                      </a:pPr>
                      <a:r>
                        <a:rPr lang="da-DK" sz="1100" dirty="0" err="1">
                          <a:effectLst/>
                        </a:rPr>
                        <a:t>Isavia</a:t>
                      </a:r>
                      <a:r>
                        <a:rPr lang="da-DK" sz="1100" dirty="0">
                          <a:effectLst/>
                        </a:rPr>
                        <a:t>, </a:t>
                      </a:r>
                      <a:r>
                        <a:rPr lang="is-IS" sz="1100" dirty="0">
                          <a:effectLst/>
                        </a:rPr>
                        <a:t>Reykjavík</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420092357"/>
                  </a:ext>
                </a:extLst>
              </a:tr>
              <a:tr h="244199">
                <a:tc>
                  <a:txBody>
                    <a:bodyPr/>
                    <a:lstStyle/>
                    <a:p>
                      <a:pPr>
                        <a:lnSpc>
                          <a:spcPct val="115000"/>
                        </a:lnSpc>
                        <a:spcAft>
                          <a:spcPts val="0"/>
                        </a:spcAft>
                      </a:pPr>
                      <a:r>
                        <a:rPr lang="en-US" sz="1100" dirty="0">
                          <a:effectLst/>
                        </a:rPr>
                        <a:t>Swedish Transport Agency</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2489276290"/>
                  </a:ext>
                </a:extLst>
              </a:tr>
              <a:tr h="244199">
                <a:tc>
                  <a:txBody>
                    <a:bodyPr/>
                    <a:lstStyle/>
                    <a:p>
                      <a:pPr>
                        <a:lnSpc>
                          <a:spcPct val="115000"/>
                        </a:lnSpc>
                        <a:spcAft>
                          <a:spcPts val="0"/>
                        </a:spcAft>
                      </a:pPr>
                      <a:r>
                        <a:rPr lang="en-US" sz="1100" dirty="0" err="1">
                          <a:effectLst/>
                        </a:rPr>
                        <a:t>Energimyndigheten</a:t>
                      </a:r>
                      <a:r>
                        <a:rPr lang="en-US" sz="1100" dirty="0">
                          <a:effectLst/>
                        </a:rPr>
                        <a:t> SW</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545445145"/>
                  </a:ext>
                </a:extLst>
              </a:tr>
              <a:tr h="244199">
                <a:tc>
                  <a:txBody>
                    <a:bodyPr/>
                    <a:lstStyle/>
                    <a:p>
                      <a:pPr>
                        <a:lnSpc>
                          <a:spcPct val="115000"/>
                        </a:lnSpc>
                        <a:spcAft>
                          <a:spcPts val="0"/>
                        </a:spcAft>
                      </a:pPr>
                      <a:r>
                        <a:rPr lang="da-DK" sz="1100" dirty="0">
                          <a:effectLst/>
                        </a:rPr>
                        <a:t>Energistyrelsen DK</a:t>
                      </a:r>
                      <a:endParaRPr lang="da-DK" sz="1100" dirty="0">
                        <a:effectLst/>
                        <a:latin typeface="Calibri"/>
                        <a:ea typeface="Calibri"/>
                        <a:cs typeface="Times New Roman"/>
                      </a:endParaRPr>
                    </a:p>
                  </a:txBody>
                  <a:tcPr marL="68098" marR="68098" marT="0" marB="0"/>
                </a:tc>
                <a:extLst>
                  <a:ext uri="{0D108BD9-81ED-4DB2-BD59-A6C34878D82A}">
                    <a16:rowId xmlns:a16="http://schemas.microsoft.com/office/drawing/2014/main" val="3512768076"/>
                  </a:ext>
                </a:extLst>
              </a:tr>
            </a:tbl>
          </a:graphicData>
        </a:graphic>
      </p:graphicFrame>
      <p:cxnSp>
        <p:nvCxnSpPr>
          <p:cNvPr id="13" name="Lige pilforbindelse 12"/>
          <p:cNvCxnSpPr>
            <a:cxnSpLocks/>
          </p:cNvCxnSpPr>
          <p:nvPr/>
        </p:nvCxnSpPr>
        <p:spPr>
          <a:xfrm flipH="1">
            <a:off x="3563888" y="1772816"/>
            <a:ext cx="100811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a:cxnSpLocks/>
          </p:cNvCxnSpPr>
          <p:nvPr/>
        </p:nvCxnSpPr>
        <p:spPr>
          <a:xfrm flipH="1">
            <a:off x="3851920" y="4725144"/>
            <a:ext cx="158417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94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rgbClr val="00B0F0"/>
                </a:solidFill>
                <a:latin typeface="Helvetica Neue"/>
                <a:cs typeface="Helvetica Neue"/>
              </a:rPr>
              <a:t>Recommendations from the Nordic Report</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049368142"/>
              </p:ext>
            </p:extLst>
          </p:nvPr>
        </p:nvGraphicFramePr>
        <p:xfrm>
          <a:off x="457200" y="1600200"/>
          <a:ext cx="8229600" cy="4846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31302922"/>
                    </a:ext>
                  </a:extLst>
                </a:gridCol>
                <a:gridCol w="4114800">
                  <a:extLst>
                    <a:ext uri="{9D8B030D-6E8A-4147-A177-3AD203B41FA5}">
                      <a16:colId xmlns:a16="http://schemas.microsoft.com/office/drawing/2014/main" val="3319750241"/>
                    </a:ext>
                  </a:extLst>
                </a:gridCol>
              </a:tblGrid>
              <a:tr h="344458">
                <a:tc>
                  <a:txBody>
                    <a:bodyPr/>
                    <a:lstStyle/>
                    <a:p>
                      <a:endParaRPr lang="da-DK" dirty="0"/>
                    </a:p>
                  </a:txBody>
                  <a:tcPr/>
                </a:tc>
                <a:tc>
                  <a:txBody>
                    <a:bodyPr/>
                    <a:lstStyle/>
                    <a:p>
                      <a:endParaRPr lang="da-DK"/>
                    </a:p>
                  </a:txBody>
                  <a:tcPr/>
                </a:tc>
                <a:extLst>
                  <a:ext uri="{0D108BD9-81ED-4DB2-BD59-A6C34878D82A}">
                    <a16:rowId xmlns:a16="http://schemas.microsoft.com/office/drawing/2014/main" val="1175882840"/>
                  </a:ext>
                </a:extLst>
              </a:tr>
              <a:tr h="3142589">
                <a:tc>
                  <a: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Explore the possibilities to make specific targets for the share of renewable energy sources (RES) in aviation on all levels</a:t>
                      </a:r>
                    </a:p>
                    <a:p>
                      <a:pPr marL="285750" indent="-285750">
                        <a:buFont typeface="Arial" panose="020B0604020202020204" pitchFamily="34" charset="0"/>
                        <a:buChar char="•"/>
                      </a:pPr>
                      <a:endParaRPr lang="en-US" sz="1800" dirty="0"/>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Promote public-private partnership between the aviation sector, jet fuel producers, universities and other public entities, in order to increase transparency and lower the risk in investing in sustainable business models. </a:t>
                      </a:r>
                      <a:endParaRPr lang="da-DK" sz="1800" dirty="0"/>
                    </a:p>
                    <a:p>
                      <a:pPr marL="285750" indent="-285750">
                        <a:buFont typeface="Arial" panose="020B0604020202020204" pitchFamily="34" charset="0"/>
                        <a:buChar char="•"/>
                      </a:pPr>
                      <a:endParaRPr lang="en-US" sz="1600" dirty="0"/>
                    </a:p>
                    <a:p>
                      <a:endParaRPr lang="da-DK"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Policy makers should explore possibilities for establishing a mechanism for producers of sustainable jet fuels, in order to secure transition investment capital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Organize the individual technologies and their developers in collaboration around specific production pathways throughout the value chain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Explore and stimulate possibilities for co-processing with existing facilities, especially oil refineries </a:t>
                      </a:r>
                      <a:endParaRPr lang="en-US" sz="1600" dirty="0"/>
                    </a:p>
                    <a:p>
                      <a:pPr marL="0" indent="0">
                        <a:buFont typeface="Arial" panose="020B0604020202020204" pitchFamily="34" charset="0"/>
                        <a:buNone/>
                      </a:pPr>
                      <a:endParaRPr lang="da-DK" dirty="0"/>
                    </a:p>
                  </a:txBody>
                  <a:tcPr/>
                </a:tc>
                <a:extLst>
                  <a:ext uri="{0D108BD9-81ED-4DB2-BD59-A6C34878D82A}">
                    <a16:rowId xmlns:a16="http://schemas.microsoft.com/office/drawing/2014/main" val="4255515008"/>
                  </a:ext>
                </a:extLst>
              </a:tr>
            </a:tbl>
          </a:graphicData>
        </a:graphic>
      </p:graphicFrame>
    </p:spTree>
    <p:extLst>
      <p:ext uri="{BB962C8B-B14F-4D97-AF65-F5344CB8AC3E}">
        <p14:creationId xmlns:p14="http://schemas.microsoft.com/office/powerpoint/2010/main" val="97215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a:stretch>
            <a:fillRect/>
          </a:stretch>
        </p:blipFill>
        <p:spPr>
          <a:xfrm>
            <a:off x="-5005064" y="-1827584"/>
            <a:ext cx="19442160" cy="9217024"/>
          </a:xfrm>
          <a:prstGeom prst="rect">
            <a:avLst/>
          </a:prstGeom>
        </p:spPr>
      </p:pic>
    </p:spTree>
    <p:extLst>
      <p:ext uri="{BB962C8B-B14F-4D97-AF65-F5344CB8AC3E}">
        <p14:creationId xmlns:p14="http://schemas.microsoft.com/office/powerpoint/2010/main" val="46067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market today</a:t>
            </a:r>
            <a:endParaRPr lang="da-DK" dirty="0"/>
          </a:p>
        </p:txBody>
      </p:sp>
      <p:sp>
        <p:nvSpPr>
          <p:cNvPr id="3" name="Content Placeholder 2"/>
          <p:cNvSpPr>
            <a:spLocks noGrp="1"/>
          </p:cNvSpPr>
          <p:nvPr>
            <p:ph idx="1"/>
          </p:nvPr>
        </p:nvSpPr>
        <p:spPr>
          <a:xfrm>
            <a:off x="1993154" y="1600200"/>
            <a:ext cx="6693646" cy="4525963"/>
          </a:xfrm>
        </p:spPr>
        <p:txBody>
          <a:bodyPr/>
          <a:lstStyle/>
          <a:p>
            <a:r>
              <a:rPr lang="en-US" sz="1800" dirty="0"/>
              <a:t>No fully functioning commercial supply chain for sustainable jet fuel. </a:t>
            </a:r>
          </a:p>
          <a:p>
            <a:r>
              <a:rPr lang="en-US" sz="1800" dirty="0"/>
              <a:t>Increasing number of commercial flights operate worldwide on a blend of commissioned biofuels. </a:t>
            </a:r>
          </a:p>
          <a:p>
            <a:r>
              <a:rPr lang="en-US" sz="1800" dirty="0"/>
              <a:t>Nordic countries: leader on this field in Europe. </a:t>
            </a:r>
          </a:p>
          <a:p>
            <a:r>
              <a:rPr lang="en-US" sz="1800" dirty="0"/>
              <a:t>US: Likely stable commercial production in the near future.  </a:t>
            </a:r>
          </a:p>
          <a:p>
            <a:r>
              <a:rPr lang="en-US" sz="1800" dirty="0"/>
              <a:t>A number of companies are supplying and developing technologies that are either commercially used to some extent or could see increased future potential given technological development. While such technologies may seem to offer promising new solutions, they are generally on a lower level of maturity.</a:t>
            </a:r>
            <a:endParaRPr lang="da-DK" sz="1800" dirty="0"/>
          </a:p>
          <a:p>
            <a:r>
              <a:rPr lang="en-US" sz="1800" dirty="0"/>
              <a:t>In the last decade: 80 multi-stakeholder initiatives. Some terminated, due to various challenges facing the commercial markets. </a:t>
            </a:r>
            <a:endParaRPr lang="da-DK" sz="1800" dirty="0"/>
          </a:p>
          <a:p>
            <a:endParaRPr lang="da-DK" sz="1800" dirty="0"/>
          </a:p>
        </p:txBody>
      </p:sp>
      <p:cxnSp>
        <p:nvCxnSpPr>
          <p:cNvPr id="19" name="Lige forbindelse 3"/>
          <p:cNvCxnSpPr/>
          <p:nvPr/>
        </p:nvCxnSpPr>
        <p:spPr>
          <a:xfrm flipV="1">
            <a:off x="20890" y="6669360"/>
            <a:ext cx="9123110" cy="1"/>
          </a:xfrm>
          <a:prstGeom prst="line">
            <a:avLst/>
          </a:prstGeom>
          <a:ln w="28575"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2"/>
          <p:cNvCxnSpPr/>
          <p:nvPr/>
        </p:nvCxnSpPr>
        <p:spPr>
          <a:xfrm flipV="1">
            <a:off x="701512" y="6442303"/>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1" name="Lige forbindelse 55"/>
          <p:cNvCxnSpPr/>
          <p:nvPr/>
        </p:nvCxnSpPr>
        <p:spPr>
          <a:xfrm flipV="1">
            <a:off x="5868080"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2" name="Lige forbindelse 56"/>
          <p:cNvCxnSpPr/>
          <p:nvPr/>
        </p:nvCxnSpPr>
        <p:spPr>
          <a:xfrm flipV="1">
            <a:off x="8451363"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3" name="Tekstfelt 57"/>
          <p:cNvSpPr txBox="1"/>
          <p:nvPr/>
        </p:nvSpPr>
        <p:spPr>
          <a:xfrm>
            <a:off x="130950" y="6165304"/>
            <a:ext cx="1152128" cy="276999"/>
          </a:xfrm>
          <a:prstGeom prst="rect">
            <a:avLst/>
          </a:prstGeom>
          <a:noFill/>
        </p:spPr>
        <p:txBody>
          <a:bodyPr wrap="square" rtlCol="0">
            <a:spAutoFit/>
          </a:bodyPr>
          <a:lstStyle/>
          <a:p>
            <a:pPr algn="ctr"/>
            <a:r>
              <a:rPr lang="da-DK" sz="1200" dirty="0"/>
              <a:t>BACKGROUND</a:t>
            </a:r>
          </a:p>
        </p:txBody>
      </p:sp>
      <p:sp>
        <p:nvSpPr>
          <p:cNvPr id="24" name="Tekstfelt 61"/>
          <p:cNvSpPr txBox="1"/>
          <p:nvPr/>
        </p:nvSpPr>
        <p:spPr>
          <a:xfrm>
            <a:off x="5346080" y="6392361"/>
            <a:ext cx="1044000" cy="276999"/>
          </a:xfrm>
          <a:prstGeom prst="rect">
            <a:avLst/>
          </a:prstGeom>
          <a:noFill/>
        </p:spPr>
        <p:txBody>
          <a:bodyPr wrap="square" rtlCol="0">
            <a:spAutoFit/>
          </a:bodyPr>
          <a:lstStyle/>
          <a:p>
            <a:pPr algn="ctr"/>
            <a:r>
              <a:rPr lang="da-DK" sz="1200" dirty="0">
                <a:solidFill>
                  <a:schemeClr val="bg1">
                    <a:lumMod val="65000"/>
                  </a:schemeClr>
                </a:solidFill>
              </a:rPr>
              <a:t>IMPACT</a:t>
            </a:r>
          </a:p>
        </p:txBody>
      </p:sp>
      <p:sp>
        <p:nvSpPr>
          <p:cNvPr id="25" name="Tekstfelt 62"/>
          <p:cNvSpPr txBox="1"/>
          <p:nvPr/>
        </p:nvSpPr>
        <p:spPr>
          <a:xfrm>
            <a:off x="6637722" y="6392361"/>
            <a:ext cx="1044000" cy="276999"/>
          </a:xfrm>
          <a:prstGeom prst="rect">
            <a:avLst/>
          </a:prstGeom>
          <a:noFill/>
        </p:spPr>
        <p:txBody>
          <a:bodyPr wrap="square" rtlCol="0">
            <a:spAutoFit/>
          </a:bodyPr>
          <a:lstStyle/>
          <a:p>
            <a:pPr algn="ctr"/>
            <a:r>
              <a:rPr lang="da-DK" sz="1200" dirty="0">
                <a:solidFill>
                  <a:schemeClr val="bg1">
                    <a:lumMod val="65000"/>
                  </a:schemeClr>
                </a:solidFill>
              </a:rPr>
              <a:t>BARRIERS</a:t>
            </a:r>
          </a:p>
        </p:txBody>
      </p:sp>
      <p:cxnSp>
        <p:nvCxnSpPr>
          <p:cNvPr id="26" name="Lige forbindelse 53"/>
          <p:cNvCxnSpPr/>
          <p:nvPr/>
        </p:nvCxnSpPr>
        <p:spPr>
          <a:xfrm flipV="1">
            <a:off x="3284796"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7" name="Tekstfelt 59"/>
          <p:cNvSpPr txBox="1"/>
          <p:nvPr/>
        </p:nvSpPr>
        <p:spPr>
          <a:xfrm>
            <a:off x="2762796" y="6392361"/>
            <a:ext cx="1044000" cy="276999"/>
          </a:xfrm>
          <a:prstGeom prst="rect">
            <a:avLst/>
          </a:prstGeom>
          <a:noFill/>
        </p:spPr>
        <p:txBody>
          <a:bodyPr wrap="square" rtlCol="0">
            <a:spAutoFit/>
          </a:bodyPr>
          <a:lstStyle/>
          <a:p>
            <a:pPr algn="ctr"/>
            <a:r>
              <a:rPr lang="da-DK" sz="1200" dirty="0">
                <a:solidFill>
                  <a:schemeClr val="bg1">
                    <a:lumMod val="65000"/>
                  </a:schemeClr>
                </a:solidFill>
              </a:rPr>
              <a:t>PRODUCTION</a:t>
            </a:r>
          </a:p>
        </p:txBody>
      </p:sp>
      <p:cxnSp>
        <p:nvCxnSpPr>
          <p:cNvPr id="28" name="Lige forbindelse 52"/>
          <p:cNvCxnSpPr/>
          <p:nvPr/>
        </p:nvCxnSpPr>
        <p:spPr>
          <a:xfrm flipV="1">
            <a:off x="1993154"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9" name="Tekstfelt 58"/>
          <p:cNvSpPr txBox="1"/>
          <p:nvPr/>
        </p:nvSpPr>
        <p:spPr>
          <a:xfrm>
            <a:off x="1471154" y="6392361"/>
            <a:ext cx="1044000" cy="276999"/>
          </a:xfrm>
          <a:prstGeom prst="rect">
            <a:avLst/>
          </a:prstGeom>
          <a:noFill/>
        </p:spPr>
        <p:txBody>
          <a:bodyPr wrap="square" rtlCol="0">
            <a:spAutoFit/>
          </a:bodyPr>
          <a:lstStyle/>
          <a:p>
            <a:pPr algn="ctr"/>
            <a:r>
              <a:rPr lang="da-DK" sz="1200" dirty="0">
                <a:solidFill>
                  <a:schemeClr val="bg1">
                    <a:lumMod val="65000"/>
                  </a:schemeClr>
                </a:solidFill>
              </a:rPr>
              <a:t>DEMAND</a:t>
            </a:r>
          </a:p>
        </p:txBody>
      </p:sp>
      <p:cxnSp>
        <p:nvCxnSpPr>
          <p:cNvPr id="30" name="Lige forbindelse 54"/>
          <p:cNvCxnSpPr/>
          <p:nvPr/>
        </p:nvCxnSpPr>
        <p:spPr>
          <a:xfrm flipV="1">
            <a:off x="4576438"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31" name="Tekstfelt 60"/>
          <p:cNvSpPr txBox="1"/>
          <p:nvPr/>
        </p:nvSpPr>
        <p:spPr>
          <a:xfrm>
            <a:off x="4054438" y="6392361"/>
            <a:ext cx="1044000" cy="276999"/>
          </a:xfrm>
          <a:prstGeom prst="rect">
            <a:avLst/>
          </a:prstGeom>
          <a:noFill/>
        </p:spPr>
        <p:txBody>
          <a:bodyPr wrap="square" rtlCol="0">
            <a:spAutoFit/>
          </a:bodyPr>
          <a:lstStyle/>
          <a:p>
            <a:pPr algn="ctr"/>
            <a:r>
              <a:rPr lang="da-DK" sz="1200" dirty="0">
                <a:solidFill>
                  <a:schemeClr val="bg1">
                    <a:lumMod val="65000"/>
                  </a:schemeClr>
                </a:solidFill>
              </a:rPr>
              <a:t>SCENARIOS</a:t>
            </a:r>
          </a:p>
        </p:txBody>
      </p:sp>
      <p:sp>
        <p:nvSpPr>
          <p:cNvPr id="32" name="Tekstfelt 62"/>
          <p:cNvSpPr txBox="1"/>
          <p:nvPr/>
        </p:nvSpPr>
        <p:spPr>
          <a:xfrm>
            <a:off x="7929363" y="6392361"/>
            <a:ext cx="1044000" cy="276999"/>
          </a:xfrm>
          <a:prstGeom prst="rect">
            <a:avLst/>
          </a:prstGeom>
          <a:noFill/>
        </p:spPr>
        <p:txBody>
          <a:bodyPr wrap="square" rtlCol="0">
            <a:spAutoFit/>
          </a:bodyPr>
          <a:lstStyle/>
          <a:p>
            <a:pPr algn="ctr"/>
            <a:r>
              <a:rPr lang="da-DK" sz="1200" dirty="0">
                <a:solidFill>
                  <a:schemeClr val="bg1">
                    <a:lumMod val="65000"/>
                  </a:schemeClr>
                </a:solidFill>
              </a:rPr>
              <a:t>CONCLUSION</a:t>
            </a:r>
          </a:p>
        </p:txBody>
      </p:sp>
      <p:cxnSp>
        <p:nvCxnSpPr>
          <p:cNvPr id="33" name="Lige forbindelse 55"/>
          <p:cNvCxnSpPr/>
          <p:nvPr/>
        </p:nvCxnSpPr>
        <p:spPr>
          <a:xfrm flipV="1">
            <a:off x="7159722"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pic>
        <p:nvPicPr>
          <p:cNvPr id="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941168"/>
            <a:ext cx="1476000" cy="114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85713"/>
            <a:ext cx="1476000" cy="114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11358"/>
            <a:ext cx="1476000" cy="11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35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a-DK" sz="3600" dirty="0" err="1"/>
              <a:t>Today’s</a:t>
            </a:r>
            <a:r>
              <a:rPr lang="da-DK" sz="3600" dirty="0"/>
              <a:t> </a:t>
            </a:r>
            <a:r>
              <a:rPr lang="da-DK" sz="3600" dirty="0" err="1"/>
              <a:t>commercial</a:t>
            </a:r>
            <a:r>
              <a:rPr lang="da-DK" sz="3600" dirty="0"/>
              <a:t> producers of alternative jet fuel</a:t>
            </a: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980" y="1700808"/>
            <a:ext cx="46355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256980" y="5914500"/>
            <a:ext cx="4635500" cy="430887"/>
          </a:xfrm>
          <a:prstGeom prst="rect">
            <a:avLst/>
          </a:prstGeom>
        </p:spPr>
        <p:txBody>
          <a:bodyPr wrap="square">
            <a:spAutoFit/>
          </a:bodyPr>
          <a:lstStyle/>
          <a:p>
            <a:r>
              <a:rPr lang="en-US" sz="1100" dirty="0"/>
              <a:t> ‘*’ denotes that the capacity is planned rather than existing. ‘–‘ denotes that the production capacity (of jet fuel) is unknown.</a:t>
            </a:r>
            <a:endParaRPr lang="da-DK" sz="1100" dirty="0"/>
          </a:p>
        </p:txBody>
      </p:sp>
      <p:sp>
        <p:nvSpPr>
          <p:cNvPr id="5" name="Content Placeholder 2"/>
          <p:cNvSpPr>
            <a:spLocks noGrp="1"/>
          </p:cNvSpPr>
          <p:nvPr>
            <p:ph idx="1"/>
          </p:nvPr>
        </p:nvSpPr>
        <p:spPr>
          <a:xfrm>
            <a:off x="405582" y="1772816"/>
            <a:ext cx="3374330" cy="3239938"/>
          </a:xfrm>
        </p:spPr>
        <p:txBody>
          <a:bodyPr>
            <a:normAutofit fontScale="92500" lnSpcReduction="10000"/>
          </a:bodyPr>
          <a:lstStyle/>
          <a:p>
            <a:r>
              <a:rPr lang="en-US" sz="1800" dirty="0"/>
              <a:t>Since January biofuel has been available on the Oslo airport in Norway and the delivered fuel produced at a refinery in Porvoo, Finland. </a:t>
            </a:r>
          </a:p>
          <a:p>
            <a:endParaRPr lang="en-US" sz="1800" dirty="0"/>
          </a:p>
          <a:p>
            <a:r>
              <a:rPr lang="en-US" sz="1800" dirty="0"/>
              <a:t>US: Fulcrum Bioenergy, GEVO, Red Rock Biofuels and AltAir, have agreements with airlines for the supply of larger fuel amounts  -&gt;  Likely stable commercial production in the US in the near future. </a:t>
            </a:r>
          </a:p>
        </p:txBody>
      </p:sp>
      <p:cxnSp>
        <p:nvCxnSpPr>
          <p:cNvPr id="22" name="Lige forbindelse 3"/>
          <p:cNvCxnSpPr/>
          <p:nvPr/>
        </p:nvCxnSpPr>
        <p:spPr>
          <a:xfrm flipV="1">
            <a:off x="20890" y="6669360"/>
            <a:ext cx="9123110" cy="1"/>
          </a:xfrm>
          <a:prstGeom prst="line">
            <a:avLst/>
          </a:prstGeom>
          <a:ln w="28575"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12"/>
          <p:cNvCxnSpPr/>
          <p:nvPr/>
        </p:nvCxnSpPr>
        <p:spPr>
          <a:xfrm flipV="1">
            <a:off x="701512" y="6442303"/>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4" name="Lige forbindelse 55"/>
          <p:cNvCxnSpPr/>
          <p:nvPr/>
        </p:nvCxnSpPr>
        <p:spPr>
          <a:xfrm flipV="1">
            <a:off x="5868080"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5" name="Lige forbindelse 56"/>
          <p:cNvCxnSpPr/>
          <p:nvPr/>
        </p:nvCxnSpPr>
        <p:spPr>
          <a:xfrm flipV="1">
            <a:off x="8451363"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6" name="Tekstfelt 57"/>
          <p:cNvSpPr txBox="1"/>
          <p:nvPr/>
        </p:nvSpPr>
        <p:spPr>
          <a:xfrm>
            <a:off x="130950" y="6165304"/>
            <a:ext cx="1152128" cy="276999"/>
          </a:xfrm>
          <a:prstGeom prst="rect">
            <a:avLst/>
          </a:prstGeom>
          <a:noFill/>
        </p:spPr>
        <p:txBody>
          <a:bodyPr wrap="square" rtlCol="0">
            <a:spAutoFit/>
          </a:bodyPr>
          <a:lstStyle/>
          <a:p>
            <a:pPr algn="ctr"/>
            <a:r>
              <a:rPr lang="da-DK" sz="1200" dirty="0"/>
              <a:t>BACKGROUND</a:t>
            </a:r>
          </a:p>
        </p:txBody>
      </p:sp>
      <p:sp>
        <p:nvSpPr>
          <p:cNvPr id="27" name="Tekstfelt 61"/>
          <p:cNvSpPr txBox="1"/>
          <p:nvPr/>
        </p:nvSpPr>
        <p:spPr>
          <a:xfrm>
            <a:off x="5346080" y="6392361"/>
            <a:ext cx="1044000" cy="276999"/>
          </a:xfrm>
          <a:prstGeom prst="rect">
            <a:avLst/>
          </a:prstGeom>
          <a:noFill/>
        </p:spPr>
        <p:txBody>
          <a:bodyPr wrap="square" rtlCol="0">
            <a:spAutoFit/>
          </a:bodyPr>
          <a:lstStyle/>
          <a:p>
            <a:pPr algn="ctr"/>
            <a:r>
              <a:rPr lang="da-DK" sz="1200" dirty="0">
                <a:solidFill>
                  <a:schemeClr val="bg1">
                    <a:lumMod val="65000"/>
                  </a:schemeClr>
                </a:solidFill>
              </a:rPr>
              <a:t>IMPACT</a:t>
            </a:r>
          </a:p>
        </p:txBody>
      </p:sp>
      <p:sp>
        <p:nvSpPr>
          <p:cNvPr id="28" name="Tekstfelt 62"/>
          <p:cNvSpPr txBox="1"/>
          <p:nvPr/>
        </p:nvSpPr>
        <p:spPr>
          <a:xfrm>
            <a:off x="6637722" y="6392361"/>
            <a:ext cx="1044000" cy="276999"/>
          </a:xfrm>
          <a:prstGeom prst="rect">
            <a:avLst/>
          </a:prstGeom>
          <a:noFill/>
        </p:spPr>
        <p:txBody>
          <a:bodyPr wrap="square" rtlCol="0">
            <a:spAutoFit/>
          </a:bodyPr>
          <a:lstStyle/>
          <a:p>
            <a:pPr algn="ctr"/>
            <a:r>
              <a:rPr lang="da-DK" sz="1200" dirty="0">
                <a:solidFill>
                  <a:schemeClr val="bg1">
                    <a:lumMod val="65000"/>
                  </a:schemeClr>
                </a:solidFill>
              </a:rPr>
              <a:t>BARRIERS</a:t>
            </a:r>
          </a:p>
        </p:txBody>
      </p:sp>
      <p:cxnSp>
        <p:nvCxnSpPr>
          <p:cNvPr id="29" name="Lige forbindelse 53"/>
          <p:cNvCxnSpPr/>
          <p:nvPr/>
        </p:nvCxnSpPr>
        <p:spPr>
          <a:xfrm flipV="1">
            <a:off x="3284796"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30" name="Tekstfelt 59"/>
          <p:cNvSpPr txBox="1"/>
          <p:nvPr/>
        </p:nvSpPr>
        <p:spPr>
          <a:xfrm>
            <a:off x="2762796" y="6392361"/>
            <a:ext cx="1044000" cy="276999"/>
          </a:xfrm>
          <a:prstGeom prst="rect">
            <a:avLst/>
          </a:prstGeom>
          <a:noFill/>
        </p:spPr>
        <p:txBody>
          <a:bodyPr wrap="square" rtlCol="0">
            <a:spAutoFit/>
          </a:bodyPr>
          <a:lstStyle/>
          <a:p>
            <a:pPr algn="ctr"/>
            <a:r>
              <a:rPr lang="da-DK" sz="1200" dirty="0">
                <a:solidFill>
                  <a:schemeClr val="bg1">
                    <a:lumMod val="65000"/>
                  </a:schemeClr>
                </a:solidFill>
              </a:rPr>
              <a:t>PRODUCTION</a:t>
            </a:r>
          </a:p>
        </p:txBody>
      </p:sp>
      <p:cxnSp>
        <p:nvCxnSpPr>
          <p:cNvPr id="31" name="Lige forbindelse 52"/>
          <p:cNvCxnSpPr/>
          <p:nvPr/>
        </p:nvCxnSpPr>
        <p:spPr>
          <a:xfrm flipV="1">
            <a:off x="1993154"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32" name="Tekstfelt 58"/>
          <p:cNvSpPr txBox="1"/>
          <p:nvPr/>
        </p:nvSpPr>
        <p:spPr>
          <a:xfrm>
            <a:off x="1471154" y="6392361"/>
            <a:ext cx="1044000" cy="276999"/>
          </a:xfrm>
          <a:prstGeom prst="rect">
            <a:avLst/>
          </a:prstGeom>
          <a:noFill/>
        </p:spPr>
        <p:txBody>
          <a:bodyPr wrap="square" rtlCol="0">
            <a:spAutoFit/>
          </a:bodyPr>
          <a:lstStyle/>
          <a:p>
            <a:pPr algn="ctr"/>
            <a:r>
              <a:rPr lang="da-DK" sz="1200" dirty="0">
                <a:solidFill>
                  <a:schemeClr val="bg1">
                    <a:lumMod val="65000"/>
                  </a:schemeClr>
                </a:solidFill>
              </a:rPr>
              <a:t>DEMAND</a:t>
            </a:r>
          </a:p>
        </p:txBody>
      </p:sp>
      <p:cxnSp>
        <p:nvCxnSpPr>
          <p:cNvPr id="33" name="Lige forbindelse 54"/>
          <p:cNvCxnSpPr/>
          <p:nvPr/>
        </p:nvCxnSpPr>
        <p:spPr>
          <a:xfrm flipV="1">
            <a:off x="4576438"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34" name="Tekstfelt 60"/>
          <p:cNvSpPr txBox="1"/>
          <p:nvPr/>
        </p:nvSpPr>
        <p:spPr>
          <a:xfrm>
            <a:off x="4054438" y="6392361"/>
            <a:ext cx="1044000" cy="276999"/>
          </a:xfrm>
          <a:prstGeom prst="rect">
            <a:avLst/>
          </a:prstGeom>
          <a:noFill/>
        </p:spPr>
        <p:txBody>
          <a:bodyPr wrap="square" rtlCol="0">
            <a:spAutoFit/>
          </a:bodyPr>
          <a:lstStyle/>
          <a:p>
            <a:pPr algn="ctr"/>
            <a:r>
              <a:rPr lang="da-DK" sz="1200" dirty="0">
                <a:solidFill>
                  <a:schemeClr val="bg1">
                    <a:lumMod val="65000"/>
                  </a:schemeClr>
                </a:solidFill>
              </a:rPr>
              <a:t>SCENARIOS</a:t>
            </a:r>
          </a:p>
        </p:txBody>
      </p:sp>
      <p:sp>
        <p:nvSpPr>
          <p:cNvPr id="35" name="Tekstfelt 62"/>
          <p:cNvSpPr txBox="1"/>
          <p:nvPr/>
        </p:nvSpPr>
        <p:spPr>
          <a:xfrm>
            <a:off x="7929363" y="6392361"/>
            <a:ext cx="1044000" cy="276999"/>
          </a:xfrm>
          <a:prstGeom prst="rect">
            <a:avLst/>
          </a:prstGeom>
          <a:noFill/>
        </p:spPr>
        <p:txBody>
          <a:bodyPr wrap="square" rtlCol="0">
            <a:spAutoFit/>
          </a:bodyPr>
          <a:lstStyle/>
          <a:p>
            <a:pPr algn="ctr"/>
            <a:r>
              <a:rPr lang="da-DK" sz="1200" dirty="0">
                <a:solidFill>
                  <a:schemeClr val="bg1">
                    <a:lumMod val="65000"/>
                  </a:schemeClr>
                </a:solidFill>
              </a:rPr>
              <a:t>CONCLUSION</a:t>
            </a:r>
          </a:p>
        </p:txBody>
      </p:sp>
      <p:cxnSp>
        <p:nvCxnSpPr>
          <p:cNvPr id="36" name="Lige forbindelse 55"/>
          <p:cNvCxnSpPr/>
          <p:nvPr/>
        </p:nvCxnSpPr>
        <p:spPr>
          <a:xfrm flipV="1">
            <a:off x="7159722"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3333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12664"/>
            <a:ext cx="9001000" cy="504056"/>
          </a:xfrm>
        </p:spPr>
        <p:txBody>
          <a:bodyPr>
            <a:normAutofit fontScale="90000"/>
          </a:bodyPr>
          <a:lstStyle/>
          <a:p>
            <a:r>
              <a:rPr lang="da-DK" sz="4000" dirty="0"/>
              <a:t>NORDIC DEMAND FOR sustainable JET FUEL</a:t>
            </a:r>
            <a:r>
              <a:rPr lang="da-DK" dirty="0"/>
              <a:t/>
            </a:r>
            <a:br>
              <a:rPr lang="da-DK" dirty="0"/>
            </a:br>
            <a:endParaRPr lang="da-DK" dirty="0"/>
          </a:p>
        </p:txBody>
      </p:sp>
      <p:sp>
        <p:nvSpPr>
          <p:cNvPr id="3" name="Content Placeholder 2"/>
          <p:cNvSpPr>
            <a:spLocks noGrp="1"/>
          </p:cNvSpPr>
          <p:nvPr>
            <p:ph idx="1"/>
          </p:nvPr>
        </p:nvSpPr>
        <p:spPr>
          <a:xfrm>
            <a:off x="1855788" y="1773239"/>
            <a:ext cx="7037387" cy="2087809"/>
          </a:xfrm>
        </p:spPr>
        <p:txBody>
          <a:bodyPr>
            <a:normAutofit fontScale="70000" lnSpcReduction="20000"/>
          </a:bodyPr>
          <a:lstStyle/>
          <a:p>
            <a:r>
              <a:rPr lang="en-US" dirty="0"/>
              <a:t>Because of the price gap, demand will be led by the global aviation industry’s GHG emission targets and the industry’s four pillar strategy for meeting set targets</a:t>
            </a:r>
          </a:p>
          <a:p>
            <a:r>
              <a:rPr lang="en-US" dirty="0"/>
              <a:t>Initial Nordic annual demand for sustainable jet fuel could reach 65 million l</a:t>
            </a:r>
            <a:r>
              <a:rPr lang="en-US" baseline="30000" dirty="0"/>
              <a:t> </a:t>
            </a:r>
            <a:r>
              <a:rPr lang="en-US" dirty="0"/>
              <a:t>in 2020, reaching 2 billion l in 2050, corresponding to 37.5 % of total demand.</a:t>
            </a:r>
          </a:p>
        </p:txBody>
      </p:sp>
      <p:graphicFrame>
        <p:nvGraphicFramePr>
          <p:cNvPr id="4" name="Table 3"/>
          <p:cNvGraphicFramePr>
            <a:graphicFrameLocks noGrp="1"/>
          </p:cNvGraphicFramePr>
          <p:nvPr>
            <p:extLst/>
          </p:nvPr>
        </p:nvGraphicFramePr>
        <p:xfrm>
          <a:off x="2030587" y="3988426"/>
          <a:ext cx="4629150" cy="2018030"/>
        </p:xfrm>
        <a:graphic>
          <a:graphicData uri="http://schemas.openxmlformats.org/drawingml/2006/table">
            <a:tbl>
              <a:tblPr firstRow="1" firstCol="1" bandRow="1"/>
              <a:tblGrid>
                <a:gridCol w="937011">
                  <a:extLst>
                    <a:ext uri="{9D8B030D-6E8A-4147-A177-3AD203B41FA5}">
                      <a16:colId xmlns:a16="http://schemas.microsoft.com/office/drawing/2014/main" val="20000"/>
                    </a:ext>
                  </a:extLst>
                </a:gridCol>
                <a:gridCol w="527267">
                  <a:extLst>
                    <a:ext uri="{9D8B030D-6E8A-4147-A177-3AD203B41FA5}">
                      <a16:colId xmlns:a16="http://schemas.microsoft.com/office/drawing/2014/main" val="20001"/>
                    </a:ext>
                  </a:extLst>
                </a:gridCol>
                <a:gridCol w="527267">
                  <a:extLst>
                    <a:ext uri="{9D8B030D-6E8A-4147-A177-3AD203B41FA5}">
                      <a16:colId xmlns:a16="http://schemas.microsoft.com/office/drawing/2014/main" val="20002"/>
                    </a:ext>
                  </a:extLst>
                </a:gridCol>
                <a:gridCol w="527267">
                  <a:extLst>
                    <a:ext uri="{9D8B030D-6E8A-4147-A177-3AD203B41FA5}">
                      <a16:colId xmlns:a16="http://schemas.microsoft.com/office/drawing/2014/main" val="20003"/>
                    </a:ext>
                  </a:extLst>
                </a:gridCol>
                <a:gridCol w="527902">
                  <a:extLst>
                    <a:ext uri="{9D8B030D-6E8A-4147-A177-3AD203B41FA5}">
                      <a16:colId xmlns:a16="http://schemas.microsoft.com/office/drawing/2014/main" val="20004"/>
                    </a:ext>
                  </a:extLst>
                </a:gridCol>
                <a:gridCol w="527267">
                  <a:extLst>
                    <a:ext uri="{9D8B030D-6E8A-4147-A177-3AD203B41FA5}">
                      <a16:colId xmlns:a16="http://schemas.microsoft.com/office/drawing/2014/main" val="20005"/>
                    </a:ext>
                  </a:extLst>
                </a:gridCol>
                <a:gridCol w="527267">
                  <a:extLst>
                    <a:ext uri="{9D8B030D-6E8A-4147-A177-3AD203B41FA5}">
                      <a16:colId xmlns:a16="http://schemas.microsoft.com/office/drawing/2014/main" val="20006"/>
                    </a:ext>
                  </a:extLst>
                </a:gridCol>
                <a:gridCol w="527902">
                  <a:extLst>
                    <a:ext uri="{9D8B030D-6E8A-4147-A177-3AD203B41FA5}">
                      <a16:colId xmlns:a16="http://schemas.microsoft.com/office/drawing/2014/main" val="20007"/>
                    </a:ext>
                  </a:extLst>
                </a:gridCol>
              </a:tblGrid>
              <a:tr h="288290">
                <a:tc>
                  <a:txBody>
                    <a:bodyPr/>
                    <a:lstStyle/>
                    <a:p>
                      <a:pPr algn="l">
                        <a:lnSpc>
                          <a:spcPct val="130000"/>
                        </a:lnSpc>
                        <a:spcAft>
                          <a:spcPts val="0"/>
                        </a:spcAft>
                      </a:pPr>
                      <a:r>
                        <a:rPr lang="da-DK" sz="900" i="1" cap="all" dirty="0">
                          <a:solidFill>
                            <a:srgbClr val="000000"/>
                          </a:solidFill>
                          <a:effectLst/>
                          <a:latin typeface="Calibri"/>
                          <a:ea typeface="Times New Roman"/>
                          <a:cs typeface="Times New Roman"/>
                        </a:rPr>
                        <a:t>million l </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2020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2025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2030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2035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2040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2045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30000"/>
                        </a:lnSpc>
                        <a:spcAft>
                          <a:spcPts val="0"/>
                        </a:spcAft>
                      </a:pPr>
                      <a:r>
                        <a:rPr lang="da-DK" sz="900" b="1" cap="all">
                          <a:solidFill>
                            <a:srgbClr val="000000"/>
                          </a:solidFill>
                          <a:effectLst/>
                          <a:latin typeface="Calibri"/>
                          <a:ea typeface="Times New Roman"/>
                          <a:cs typeface="Times New Roman"/>
                        </a:rPr>
                        <a:t>2050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288290">
                <a:tc>
                  <a:txBody>
                    <a:bodyPr/>
                    <a:lstStyle/>
                    <a:p>
                      <a:pPr algn="l">
                        <a:lnSpc>
                          <a:spcPct val="130000"/>
                        </a:lnSpc>
                        <a:spcAft>
                          <a:spcPts val="0"/>
                        </a:spcAft>
                      </a:pPr>
                      <a:r>
                        <a:rPr lang="da-DK" sz="900" cap="all">
                          <a:solidFill>
                            <a:srgbClr val="000000"/>
                          </a:solidFill>
                          <a:effectLst/>
                          <a:latin typeface="Calibri"/>
                          <a:ea typeface="Times New Roman"/>
                          <a:cs typeface="Times New Roman"/>
                        </a:rPr>
                        <a:t>DENMARK</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108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188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274</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359</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445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530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288290">
                <a:tc>
                  <a:txBody>
                    <a:bodyPr/>
                    <a:lstStyle/>
                    <a:p>
                      <a:pPr algn="l">
                        <a:lnSpc>
                          <a:spcPct val="130000"/>
                        </a:lnSpc>
                        <a:spcAft>
                          <a:spcPts val="0"/>
                        </a:spcAft>
                      </a:pPr>
                      <a:r>
                        <a:rPr lang="da-DK" sz="900" cap="all">
                          <a:solidFill>
                            <a:srgbClr val="000000"/>
                          </a:solidFill>
                          <a:effectLst/>
                          <a:latin typeface="Calibri"/>
                          <a:ea typeface="Times New Roman"/>
                          <a:cs typeface="Times New Roman"/>
                        </a:rPr>
                        <a:t>SWEDEN</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91</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160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232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305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377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450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002"/>
                  </a:ext>
                </a:extLst>
              </a:tr>
              <a:tr h="288290">
                <a:tc>
                  <a:txBody>
                    <a:bodyPr/>
                    <a:lstStyle/>
                    <a:p>
                      <a:pPr algn="l">
                        <a:lnSpc>
                          <a:spcPct val="130000"/>
                        </a:lnSpc>
                        <a:spcAft>
                          <a:spcPts val="0"/>
                        </a:spcAft>
                      </a:pPr>
                      <a:r>
                        <a:rPr lang="da-DK" sz="900" cap="all">
                          <a:solidFill>
                            <a:srgbClr val="000000"/>
                          </a:solidFill>
                          <a:effectLst/>
                          <a:latin typeface="Calibri"/>
                          <a:ea typeface="Times New Roman"/>
                          <a:cs typeface="Times New Roman"/>
                        </a:rPr>
                        <a:t>NORWAY</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107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186</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271</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355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440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525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288290">
                <a:tc>
                  <a:txBody>
                    <a:bodyPr/>
                    <a:lstStyle/>
                    <a:p>
                      <a:pPr algn="l">
                        <a:lnSpc>
                          <a:spcPct val="130000"/>
                        </a:lnSpc>
                        <a:spcAft>
                          <a:spcPts val="0"/>
                        </a:spcAft>
                      </a:pPr>
                      <a:r>
                        <a:rPr lang="da-DK" sz="900" cap="all">
                          <a:solidFill>
                            <a:srgbClr val="000000"/>
                          </a:solidFill>
                          <a:effectLst/>
                          <a:latin typeface="Calibri"/>
                          <a:ea typeface="Times New Roman"/>
                          <a:cs typeface="Times New Roman"/>
                        </a:rPr>
                        <a:t>FINLAND</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82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143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207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272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337</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402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004"/>
                  </a:ext>
                </a:extLst>
              </a:tr>
              <a:tr h="288290">
                <a:tc>
                  <a:txBody>
                    <a:bodyPr/>
                    <a:lstStyle/>
                    <a:p>
                      <a:pPr algn="l">
                        <a:lnSpc>
                          <a:spcPct val="130000"/>
                        </a:lnSpc>
                        <a:spcAft>
                          <a:spcPts val="0"/>
                        </a:spcAft>
                      </a:pPr>
                      <a:r>
                        <a:rPr lang="da-DK" sz="900" cap="all" dirty="0">
                          <a:solidFill>
                            <a:srgbClr val="000000"/>
                          </a:solidFill>
                          <a:effectLst/>
                          <a:latin typeface="Calibri"/>
                          <a:ea typeface="Times New Roman"/>
                          <a:cs typeface="Times New Roman"/>
                        </a:rPr>
                        <a:t>ICELAND</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22</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38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56</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73</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90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tc>
                  <a:txBody>
                    <a:bodyPr/>
                    <a:lstStyle/>
                    <a:p>
                      <a:pPr algn="ctr">
                        <a:lnSpc>
                          <a:spcPct val="130000"/>
                        </a:lnSpc>
                        <a:spcAft>
                          <a:spcPts val="0"/>
                        </a:spcAft>
                      </a:pPr>
                      <a:r>
                        <a:rPr lang="da-DK" sz="900">
                          <a:solidFill>
                            <a:srgbClr val="000000"/>
                          </a:solidFill>
                          <a:effectLst/>
                          <a:latin typeface="Calibri"/>
                          <a:ea typeface="Times New Roman"/>
                          <a:cs typeface="Times New Roman"/>
                        </a:rPr>
                        <a:t>108</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288290">
                <a:tc>
                  <a:txBody>
                    <a:bodyPr/>
                    <a:lstStyle/>
                    <a:p>
                      <a:pPr algn="l">
                        <a:lnSpc>
                          <a:spcPct val="130000"/>
                        </a:lnSpc>
                        <a:spcAft>
                          <a:spcPts val="0"/>
                        </a:spcAft>
                      </a:pPr>
                      <a:r>
                        <a:rPr lang="da-DK" sz="900" b="1" cap="all" dirty="0">
                          <a:solidFill>
                            <a:srgbClr val="000000"/>
                          </a:solidFill>
                          <a:effectLst/>
                          <a:latin typeface="Calibri"/>
                          <a:ea typeface="Times New Roman"/>
                          <a:cs typeface="Times New Roman"/>
                        </a:rPr>
                        <a:t>TOTAL</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65</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410</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714</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1,039</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dirty="0">
                          <a:solidFill>
                            <a:srgbClr val="000000"/>
                          </a:solidFill>
                          <a:effectLst/>
                          <a:latin typeface="Calibri"/>
                          <a:ea typeface="Times New Roman"/>
                          <a:cs typeface="Times New Roman"/>
                        </a:rPr>
                        <a:t>1,364</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a:solidFill>
                            <a:srgbClr val="000000"/>
                          </a:solidFill>
                          <a:effectLst/>
                          <a:latin typeface="Calibri"/>
                          <a:ea typeface="Times New Roman"/>
                          <a:cs typeface="Times New Roman"/>
                        </a:rPr>
                        <a:t>1,689</a:t>
                      </a:r>
                      <a:endParaRPr lang="da-DK" sz="110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lnSpc>
                          <a:spcPct val="130000"/>
                        </a:lnSpc>
                        <a:spcAft>
                          <a:spcPts val="0"/>
                        </a:spcAft>
                      </a:pPr>
                      <a:r>
                        <a:rPr lang="da-DK" sz="900" b="1" dirty="0">
                          <a:solidFill>
                            <a:srgbClr val="000000"/>
                          </a:solidFill>
                          <a:effectLst/>
                          <a:latin typeface="Calibri"/>
                          <a:ea typeface="Times New Roman"/>
                          <a:cs typeface="Times New Roman"/>
                        </a:rPr>
                        <a:t>2,014</a:t>
                      </a:r>
                      <a:endParaRPr lang="da-DK" sz="1100" dirty="0">
                        <a:solidFill>
                          <a:srgbClr val="000000"/>
                        </a:solidFill>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006"/>
                  </a:ext>
                </a:extLst>
              </a:tr>
            </a:tbl>
          </a:graphicData>
        </a:graphic>
      </p:graphicFrame>
      <p:sp>
        <p:nvSpPr>
          <p:cNvPr id="5" name="Rectangle 2"/>
          <p:cNvSpPr>
            <a:spLocks noChangeArrowheads="1"/>
          </p:cNvSpPr>
          <p:nvPr/>
        </p:nvSpPr>
        <p:spPr bwMode="auto">
          <a:xfrm>
            <a:off x="6804248" y="3986481"/>
            <a:ext cx="13688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a-DK" sz="9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FUTURE DEMAND FOR SUSTAINABLE JET FUELS IN THE NORDIC COUNTRIES </a:t>
            </a:r>
            <a:endParaRPr kumimoji="0" lang="en-US" altLang="da-DK"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2051721" y="6078488"/>
            <a:ext cx="4608512" cy="230832"/>
          </a:xfrm>
          <a:prstGeom prst="rect">
            <a:avLst/>
          </a:prstGeom>
        </p:spPr>
        <p:txBody>
          <a:bodyPr wrap="square">
            <a:spAutoFit/>
          </a:bodyPr>
          <a:lstStyle/>
          <a:p>
            <a:pPr lvl="0" algn="just" eaLnBrk="0" hangingPunct="0"/>
            <a:r>
              <a:rPr lang="en-US" altLang="da-DK" sz="900" i="1" dirty="0">
                <a:solidFill>
                  <a:prstClr val="black"/>
                </a:solidFill>
                <a:ea typeface="Calibri" pitchFamily="34" charset="0"/>
                <a:cs typeface="Times New Roman" pitchFamily="18" charset="0"/>
              </a:rPr>
              <a:t>Source: Own estimates, based on extracts from Eurostat.</a:t>
            </a:r>
            <a:endParaRPr lang="en-US" altLang="da-DK" dirty="0">
              <a:solidFill>
                <a:prstClr val="black"/>
              </a:solidFill>
              <a:latin typeface="Arial" pitchFamily="34" charset="0"/>
              <a:cs typeface="Arial" pitchFamily="34" charset="0"/>
            </a:endParaRPr>
          </a:p>
        </p:txBody>
      </p:sp>
      <p:sp>
        <p:nvSpPr>
          <p:cNvPr id="7" name="Rectangle 6"/>
          <p:cNvSpPr/>
          <p:nvPr/>
        </p:nvSpPr>
        <p:spPr>
          <a:xfrm>
            <a:off x="251520" y="3031500"/>
            <a:ext cx="1296144" cy="2862322"/>
          </a:xfrm>
          <a:prstGeom prst="rect">
            <a:avLst/>
          </a:prstGeom>
        </p:spPr>
        <p:txBody>
          <a:bodyPr wrap="square">
            <a:spAutoFit/>
          </a:bodyPr>
          <a:lstStyle/>
          <a:p>
            <a:r>
              <a:rPr lang="en-US" sz="1200" dirty="0"/>
              <a:t>A 3% blend-in of sustainable jet fuel corresponds to a 2% reduction in GHG emissions. </a:t>
            </a:r>
          </a:p>
          <a:p>
            <a:r>
              <a:rPr lang="en-US" sz="1200" dirty="0"/>
              <a:t>Thus, in order to reach a GHG emission reduction of 25% through the use of biofuels, a blend-in ratio of 37.5% is required by 2050. </a:t>
            </a:r>
          </a:p>
        </p:txBody>
      </p:sp>
    </p:spTree>
    <p:extLst>
      <p:ext uri="{BB962C8B-B14F-4D97-AF65-F5344CB8AC3E}">
        <p14:creationId xmlns:p14="http://schemas.microsoft.com/office/powerpoint/2010/main" val="1755432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a:t>Feedstock </a:t>
            </a:r>
            <a:r>
              <a:rPr lang="da-DK" dirty="0" err="1"/>
              <a:t>production</a:t>
            </a:r>
            <a:endParaRPr lang="da-DK" dirty="0"/>
          </a:p>
        </p:txBody>
      </p:sp>
      <p:sp>
        <p:nvSpPr>
          <p:cNvPr id="3" name="Content Placeholder 2"/>
          <p:cNvSpPr>
            <a:spLocks noGrp="1"/>
          </p:cNvSpPr>
          <p:nvPr>
            <p:ph idx="1"/>
          </p:nvPr>
        </p:nvSpPr>
        <p:spPr>
          <a:xfrm>
            <a:off x="2051720" y="1844824"/>
            <a:ext cx="6873205" cy="4536504"/>
          </a:xfrm>
        </p:spPr>
        <p:txBody>
          <a:bodyPr>
            <a:normAutofit fontScale="70000" lnSpcReduction="20000"/>
          </a:bodyPr>
          <a:lstStyle/>
          <a:p>
            <a:r>
              <a:rPr lang="en-US" dirty="0"/>
              <a:t>The most ideal candidates in the foreseeable future, with respect to availability and price, are </a:t>
            </a:r>
            <a:r>
              <a:rPr lang="en-US" b="1" dirty="0"/>
              <a:t>wood residuals</a:t>
            </a:r>
            <a:r>
              <a:rPr lang="en-US" dirty="0"/>
              <a:t>, </a:t>
            </a:r>
            <a:r>
              <a:rPr lang="en-US" b="1" dirty="0"/>
              <a:t>wheat straw</a:t>
            </a:r>
            <a:r>
              <a:rPr lang="en-US" dirty="0"/>
              <a:t> and </a:t>
            </a:r>
            <a:r>
              <a:rPr lang="en-US" b="1" dirty="0"/>
              <a:t>waste fractions</a:t>
            </a:r>
            <a:r>
              <a:rPr lang="en-US" dirty="0"/>
              <a:t>. </a:t>
            </a:r>
          </a:p>
          <a:p>
            <a:r>
              <a:rPr lang="en-US" dirty="0"/>
              <a:t>Heavy competition from alternate uses in production of heat and power and biofuels for road transport.</a:t>
            </a:r>
            <a:endParaRPr lang="da-DK" dirty="0"/>
          </a:p>
          <a:p>
            <a:r>
              <a:rPr lang="en-US" dirty="0"/>
              <a:t>Other sources of feedstock are also possible, but not currently available in any significant amount in the region. (energy crops and marine resources, such as </a:t>
            </a:r>
            <a:r>
              <a:rPr lang="en-US" dirty="0" err="1"/>
              <a:t>seeweed</a:t>
            </a:r>
            <a:r>
              <a:rPr lang="en-US" dirty="0"/>
              <a:t> and algae. May later become available, given developments)</a:t>
            </a:r>
            <a:endParaRPr lang="da-DK" dirty="0"/>
          </a:p>
          <a:p>
            <a:r>
              <a:rPr lang="en-US" dirty="0"/>
              <a:t>Many of the feedstock candidates can potentially be imported from countries outside the Nordics, though the same issues of competing markets are expected to limit availability.</a:t>
            </a:r>
            <a:endParaRPr lang="da-DK" dirty="0"/>
          </a:p>
          <a:p>
            <a:endParaRPr lang="da-DK"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71638"/>
            <a:ext cx="16557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141663"/>
            <a:ext cx="16557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 y="4797425"/>
            <a:ext cx="16557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400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sidfot 4"/>
          <p:cNvSpPr>
            <a:spLocks noGrp="1"/>
          </p:cNvSpPr>
          <p:nvPr>
            <p:ph type="ftr" sz="quarter" idx="11"/>
          </p:nvPr>
        </p:nvSpPr>
        <p:spPr>
          <a:noFill/>
        </p:spPr>
        <p:txBody>
          <a:bodyPr/>
          <a:lstStyle/>
          <a:p>
            <a:endParaRPr lang="sv-SE" dirty="0">
              <a:latin typeface="Arial" charset="0"/>
              <a:ea typeface="ヒラギノ角ゴ Pro W3" pitchFamily="16" charset="-128"/>
            </a:endParaRPr>
          </a:p>
        </p:txBody>
      </p:sp>
      <p:sp>
        <p:nvSpPr>
          <p:cNvPr id="8195" name="Rectangle 5"/>
          <p:cNvSpPr>
            <a:spLocks noChangeArrowheads="1"/>
          </p:cNvSpPr>
          <p:nvPr/>
        </p:nvSpPr>
        <p:spPr bwMode="auto">
          <a:xfrm>
            <a:off x="0" y="0"/>
            <a:ext cx="9144000" cy="1066800"/>
          </a:xfrm>
          <a:prstGeom prst="rect">
            <a:avLst/>
          </a:prstGeom>
          <a:solidFill>
            <a:srgbClr val="D2D2C6"/>
          </a:solidFill>
          <a:ln w="9525">
            <a:noFill/>
            <a:miter lim="800000"/>
            <a:headEnd/>
            <a:tailEnd/>
          </a:ln>
        </p:spPr>
        <p:txBody>
          <a:bodyPr wrap="none" anchor="ctr"/>
          <a:lstStyle/>
          <a:p>
            <a:endParaRPr lang="en-US"/>
          </a:p>
        </p:txBody>
      </p:sp>
      <p:sp>
        <p:nvSpPr>
          <p:cNvPr id="8196" name="Rectangle 2"/>
          <p:cNvSpPr>
            <a:spLocks noGrp="1" noChangeArrowheads="1"/>
          </p:cNvSpPr>
          <p:nvPr>
            <p:ph type="title"/>
          </p:nvPr>
        </p:nvSpPr>
        <p:spPr>
          <a:xfrm>
            <a:off x="583865" y="-38100"/>
            <a:ext cx="8229600" cy="1143000"/>
          </a:xfrm>
        </p:spPr>
        <p:txBody>
          <a:bodyPr/>
          <a:lstStyle/>
          <a:p>
            <a:pPr eaLnBrk="1" hangingPunct="1"/>
            <a:r>
              <a:rPr lang="sv-SE" dirty="0">
                <a:solidFill>
                  <a:srgbClr val="000000"/>
                </a:solidFill>
              </a:rPr>
              <a:t>Sustainability is key</a:t>
            </a:r>
            <a:r>
              <a:rPr lang="sv-SE" sz="1800" dirty="0">
                <a:solidFill>
                  <a:srgbClr val="000000"/>
                </a:solidFill>
              </a:rPr>
              <a:t/>
            </a:r>
            <a:br>
              <a:rPr lang="sv-SE" sz="1800" dirty="0">
                <a:solidFill>
                  <a:srgbClr val="000000"/>
                </a:solidFill>
              </a:rPr>
            </a:br>
            <a:r>
              <a:rPr lang="sv-SE" sz="1800" dirty="0">
                <a:solidFill>
                  <a:srgbClr val="000000"/>
                </a:solidFill>
              </a:rPr>
              <a:t>(</a:t>
            </a:r>
            <a:r>
              <a:rPr lang="en-US" sz="1800" dirty="0">
                <a:solidFill>
                  <a:srgbClr val="000000"/>
                </a:solidFill>
                <a:latin typeface="Lucida Grande" pitchFamily="16" charset="0"/>
              </a:rPr>
              <a:t>Corporate social responsibility)</a:t>
            </a:r>
          </a:p>
        </p:txBody>
      </p:sp>
      <p:sp>
        <p:nvSpPr>
          <p:cNvPr id="8197" name="Rectangle 3"/>
          <p:cNvSpPr>
            <a:spLocks noGrp="1" noChangeArrowheads="1"/>
          </p:cNvSpPr>
          <p:nvPr>
            <p:ph type="body" idx="1"/>
          </p:nvPr>
        </p:nvSpPr>
        <p:spPr>
          <a:xfrm>
            <a:off x="351693" y="1556792"/>
            <a:ext cx="5815562" cy="3888432"/>
          </a:xfrm>
          <a:noFill/>
        </p:spPr>
        <p:txBody>
          <a:bodyPr/>
          <a:lstStyle/>
          <a:p>
            <a:pPr marL="190500" indent="-190500" eaLnBrk="1" hangingPunct="1">
              <a:buNone/>
            </a:pPr>
            <a:endParaRPr lang="en-US" sz="1600" dirty="0">
              <a:solidFill>
                <a:srgbClr val="000000"/>
              </a:solidFill>
            </a:endParaRPr>
          </a:p>
          <a:p>
            <a:pPr marL="190500" indent="-190500" eaLnBrk="1" hangingPunct="1"/>
            <a:r>
              <a:rPr lang="en-US" sz="1600" dirty="0"/>
              <a:t>Not just a word - but a safeguard for a growing future aviation</a:t>
            </a:r>
          </a:p>
          <a:p>
            <a:pPr marL="190500" indent="-190500" eaLnBrk="1" hangingPunct="1"/>
            <a:endParaRPr lang="en-US" sz="1600" dirty="0"/>
          </a:p>
          <a:p>
            <a:pPr marL="190500" lvl="3" indent="-190500" eaLnBrk="1" hangingPunct="1">
              <a:buClr>
                <a:schemeClr val="folHlink"/>
              </a:buClr>
              <a:buSzPct val="130000"/>
              <a:buFont typeface="Times" pitchFamily="18" charset="0"/>
              <a:buChar char="•"/>
            </a:pPr>
            <a:r>
              <a:rPr lang="en-US" sz="1600" dirty="0"/>
              <a:t>Push for solid sustainability criteria for biomass and processes</a:t>
            </a:r>
          </a:p>
          <a:p>
            <a:pPr marL="190500" lvl="3" indent="-190500" eaLnBrk="1" hangingPunct="1">
              <a:buClr>
                <a:schemeClr val="folHlink"/>
              </a:buClr>
              <a:buSzPct val="130000"/>
              <a:buFont typeface="Times" pitchFamily="18" charset="0"/>
              <a:buChar char="•"/>
            </a:pPr>
            <a:endParaRPr lang="en-US" sz="1600" dirty="0"/>
          </a:p>
          <a:p>
            <a:pPr marL="190500" lvl="3" indent="-190500" eaLnBrk="1" hangingPunct="1">
              <a:buClr>
                <a:schemeClr val="folHlink"/>
              </a:buClr>
              <a:buSzPct val="130000"/>
              <a:buFont typeface="Times" pitchFamily="18" charset="0"/>
              <a:buChar char="•"/>
            </a:pPr>
            <a:r>
              <a:rPr lang="en-US" sz="1600" dirty="0"/>
              <a:t>Total sustainable supply chains  </a:t>
            </a:r>
          </a:p>
          <a:p>
            <a:pPr marL="190500" lvl="3" indent="-190500" eaLnBrk="1" hangingPunct="1">
              <a:buClr>
                <a:schemeClr val="folHlink"/>
              </a:buClr>
              <a:buSzPct val="130000"/>
              <a:buFont typeface="Times" pitchFamily="18" charset="0"/>
              <a:buChar char="•"/>
            </a:pPr>
            <a:endParaRPr lang="en-US" sz="1600" dirty="0"/>
          </a:p>
          <a:p>
            <a:pPr marL="190500" lvl="3" indent="-190500" eaLnBrk="1" hangingPunct="1">
              <a:buClr>
                <a:schemeClr val="folHlink"/>
              </a:buClr>
              <a:buSzPct val="130000"/>
              <a:buFont typeface="Times" pitchFamily="18" charset="0"/>
              <a:buChar char="•"/>
            </a:pPr>
            <a:r>
              <a:rPr lang="en-US" sz="1600" dirty="0"/>
              <a:t>Sufficient Life Cycle Analysis</a:t>
            </a:r>
            <a:endParaRPr lang="en-US" sz="1600" dirty="0">
              <a:effectLst>
                <a:outerShdw blurRad="38100" dist="38100" dir="2700000" algn="tl">
                  <a:srgbClr val="DDDDDD"/>
                </a:outerShdw>
              </a:effectLst>
              <a:cs typeface="Gill Sans"/>
            </a:endParaRPr>
          </a:p>
          <a:p>
            <a:pPr marL="190500" indent="-190500" eaLnBrk="1" hangingPunct="1">
              <a:buNone/>
            </a:pPr>
            <a:endParaRPr lang="en-US" sz="1600" dirty="0">
              <a:effectLst>
                <a:outerShdw blurRad="38100" dist="38100" dir="2700000" algn="tl">
                  <a:srgbClr val="DDDDDD"/>
                </a:outerShdw>
              </a:effectLst>
              <a:cs typeface="Gill Sans"/>
            </a:endParaRPr>
          </a:p>
          <a:p>
            <a:pPr marL="190500" indent="-190500" eaLnBrk="1" hangingPunct="1"/>
            <a:r>
              <a:rPr lang="en-US" sz="1600" dirty="0"/>
              <a:t>Encourage the development and adoption of a global sustainability standard (RSB)</a:t>
            </a:r>
          </a:p>
          <a:p>
            <a:pPr marL="190500" indent="-190500" eaLnBrk="1" hangingPunct="1">
              <a:buNone/>
            </a:pPr>
            <a:endParaRPr lang="en-US" sz="1600" dirty="0">
              <a:effectLst>
                <a:outerShdw blurRad="38100" dist="38100" dir="2700000" algn="tl">
                  <a:srgbClr val="DDDDDD"/>
                </a:outerShdw>
              </a:effectLst>
              <a:latin typeface="Gill Sans"/>
              <a:cs typeface="Gill Sans"/>
            </a:endParaRPr>
          </a:p>
          <a:p>
            <a:pPr marL="190500" indent="-190500" eaLnBrk="1" hangingPunct="1"/>
            <a:endParaRPr lang="en-US" sz="1600" dirty="0">
              <a:effectLst>
                <a:outerShdw blurRad="38100" dist="38100" dir="2700000" algn="tl">
                  <a:srgbClr val="DDDDDD"/>
                </a:outerShdw>
              </a:effectLst>
              <a:latin typeface="Gill Sans"/>
              <a:cs typeface="Gill Sans"/>
            </a:endParaRPr>
          </a:p>
          <a:p>
            <a:pPr marL="190500" indent="-190500" eaLnBrk="1" hangingPunct="1"/>
            <a:endParaRPr lang="en-US" sz="1600" dirty="0">
              <a:effectLst>
                <a:outerShdw blurRad="38100" dist="38100" dir="2700000" algn="tl">
                  <a:srgbClr val="DDDDDD"/>
                </a:outerShdw>
              </a:effectLst>
              <a:latin typeface="Gill Sans"/>
              <a:cs typeface="Gill Sans"/>
            </a:endParaRPr>
          </a:p>
          <a:p>
            <a:pPr marL="190500" indent="-190500" eaLnBrk="1" hangingPunct="1"/>
            <a:endParaRPr lang="en-US" sz="1600" dirty="0">
              <a:effectLst>
                <a:outerShdw blurRad="38100" dist="38100" dir="2700000" algn="tl">
                  <a:srgbClr val="DDDDDD"/>
                </a:outerShdw>
              </a:effectLst>
              <a:latin typeface="Gill Sans"/>
              <a:cs typeface="Gill Sans"/>
            </a:endParaRPr>
          </a:p>
          <a:p>
            <a:pPr marL="0" indent="0" eaLnBrk="1" hangingPunct="1">
              <a:buNone/>
            </a:pPr>
            <a:endParaRPr lang="en-US" sz="1600" dirty="0">
              <a:effectLst>
                <a:outerShdw blurRad="38100" dist="38100" dir="2700000" algn="tl">
                  <a:srgbClr val="DDDDDD"/>
                </a:outerShdw>
              </a:effectLst>
              <a:latin typeface="Gill Sans"/>
              <a:cs typeface="Gill Sans"/>
            </a:endParaRPr>
          </a:p>
          <a:p>
            <a:pPr marL="190500" indent="-190500" eaLnBrk="1" hangingPunct="1"/>
            <a:endParaRPr lang="en-US" sz="1600" dirty="0">
              <a:effectLst>
                <a:outerShdw blurRad="38100" dist="38100" dir="2700000" algn="tl">
                  <a:srgbClr val="DDDDDD"/>
                </a:outerShdw>
              </a:effectLst>
              <a:latin typeface="Gill Sans"/>
              <a:cs typeface="Gill Sans"/>
            </a:endParaRPr>
          </a:p>
          <a:p>
            <a:pPr marL="190500" indent="-190500" eaLnBrk="1" hangingPunct="1"/>
            <a:endParaRPr lang="en-US" sz="1600" dirty="0">
              <a:solidFill>
                <a:srgbClr val="000000"/>
              </a:solidFill>
            </a:endParaRPr>
          </a:p>
          <a:p>
            <a:pPr marL="0" indent="0" eaLnBrk="1" hangingPunct="1">
              <a:buNone/>
            </a:pPr>
            <a:endParaRPr lang="sv-SE" sz="1600" dirty="0">
              <a:solidFill>
                <a:srgbClr val="000000"/>
              </a:solidFill>
            </a:endParaRPr>
          </a:p>
          <a:p>
            <a:pPr marL="190500" indent="-190500" eaLnBrk="1" hangingPunct="1"/>
            <a:endParaRPr lang="sv-SE" sz="2400" dirty="0">
              <a:solidFill>
                <a:srgbClr val="000000"/>
              </a:solidFill>
            </a:endParaRPr>
          </a:p>
          <a:p>
            <a:pPr marL="190500" indent="-190500" eaLnBrk="1" hangingPunct="1">
              <a:buNone/>
            </a:pPr>
            <a:endParaRPr lang="sv-SE" sz="2400" dirty="0">
              <a:solidFill>
                <a:srgbClr val="000000"/>
              </a:solidFill>
            </a:endParaRPr>
          </a:p>
          <a:p>
            <a:pPr marL="190500" indent="-190500" eaLnBrk="1" hangingPunct="1"/>
            <a:endParaRPr lang="sv-SE" dirty="0">
              <a:solidFill>
                <a:srgbClr val="000000"/>
              </a:solidFill>
            </a:endParaRPr>
          </a:p>
          <a:p>
            <a:pPr marL="190500" indent="-190500" eaLnBrk="1" hangingPunct="1"/>
            <a:endParaRPr lang="sv-SE" dirty="0">
              <a:solidFill>
                <a:srgbClr val="000000"/>
              </a:solidFill>
            </a:endParaRPr>
          </a:p>
          <a:p>
            <a:pPr marL="190500" indent="-190500" eaLnBrk="1" hangingPunct="1"/>
            <a:endParaRPr lang="sv-SE" dirty="0">
              <a:solidFill>
                <a:srgbClr val="000000"/>
              </a:solidFill>
            </a:endParaRPr>
          </a:p>
          <a:p>
            <a:pPr marL="190500" indent="-190500" eaLnBrk="1" hangingPunct="1"/>
            <a:endParaRPr lang="sv-SE" dirty="0">
              <a:solidFill>
                <a:srgbClr val="000000"/>
              </a:solidFill>
            </a:endParaRPr>
          </a:p>
          <a:p>
            <a:pPr marL="190500" indent="-190500" eaLnBrk="1" hangingPunct="1"/>
            <a:endParaRPr lang="sv-SE" dirty="0">
              <a:solidFill>
                <a:srgbClr val="000000"/>
              </a:solidFill>
            </a:endParaRPr>
          </a:p>
          <a:p>
            <a:pPr marL="190500" indent="-190500" eaLnBrk="1" hangingPunct="1"/>
            <a:endParaRPr lang="sv-SE" dirty="0">
              <a:solidFill>
                <a:srgbClr val="000000"/>
              </a:solidFill>
            </a:endParaRPr>
          </a:p>
          <a:p>
            <a:pPr marL="190500" indent="-190500" eaLnBrk="1" hangingPunct="1"/>
            <a:endParaRPr lang="sv-SE" dirty="0"/>
          </a:p>
        </p:txBody>
      </p:sp>
      <p:pic>
        <p:nvPicPr>
          <p:cNvPr id="7" name="Picture 3"/>
          <p:cNvPicPr>
            <a:picLocks noChangeAspect="1" noChangeArrowheads="1"/>
          </p:cNvPicPr>
          <p:nvPr/>
        </p:nvPicPr>
        <p:blipFill>
          <a:blip r:embed="rId3" cstate="print"/>
          <a:srcRect/>
          <a:stretch>
            <a:fillRect/>
          </a:stretch>
        </p:blipFill>
        <p:spPr bwMode="auto">
          <a:xfrm>
            <a:off x="849740" y="5157193"/>
            <a:ext cx="4423584" cy="864095"/>
          </a:xfrm>
          <a:prstGeom prst="rect">
            <a:avLst/>
          </a:prstGeom>
          <a:noFill/>
          <a:ln w="12700">
            <a:noFill/>
            <a:miter lim="800000"/>
            <a:headEnd/>
            <a:tailEnd/>
          </a:ln>
        </p:spPr>
      </p:pic>
      <p:sp>
        <p:nvSpPr>
          <p:cNvPr id="9" name="Rectangle 8"/>
          <p:cNvSpPr/>
          <p:nvPr/>
        </p:nvSpPr>
        <p:spPr bwMode="auto">
          <a:xfrm>
            <a:off x="6167254" y="1052736"/>
            <a:ext cx="2976746" cy="58052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dirty="0"/>
          </a:p>
          <a:p>
            <a:endParaRPr lang="en-US" sz="1600" dirty="0"/>
          </a:p>
          <a:p>
            <a:endParaRPr lang="en-US" sz="1600" dirty="0"/>
          </a:p>
          <a:p>
            <a:r>
              <a:rPr lang="en-US" sz="1800" dirty="0"/>
              <a:t>SAFUG</a:t>
            </a:r>
          </a:p>
          <a:p>
            <a:endParaRPr lang="en-US" sz="1400" dirty="0"/>
          </a:p>
          <a:p>
            <a:pPr>
              <a:buFont typeface="Arial" pitchFamily="34" charset="0"/>
              <a:buChar char="•"/>
            </a:pPr>
            <a:r>
              <a:rPr lang="en-US" sz="1400" dirty="0"/>
              <a:t>Exhibit minimal impact on biodiversity</a:t>
            </a:r>
          </a:p>
          <a:p>
            <a:r>
              <a:rPr lang="en-US" sz="1400" dirty="0"/>
              <a:t/>
            </a:r>
            <a:br>
              <a:rPr lang="en-US" sz="1400" dirty="0"/>
            </a:br>
            <a:r>
              <a:rPr lang="en-US" sz="1400" dirty="0"/>
              <a:t>• Meet a sustainability standard with</a:t>
            </a:r>
          </a:p>
          <a:p>
            <a:r>
              <a:rPr lang="en-US" sz="1400" dirty="0"/>
              <a:t>  respect to land, water, and energy</a:t>
            </a:r>
          </a:p>
          <a:p>
            <a:r>
              <a:rPr lang="en-US" sz="1400" dirty="0"/>
              <a:t>  use</a:t>
            </a:r>
          </a:p>
          <a:p>
            <a:r>
              <a:rPr lang="en-US" sz="1400" dirty="0"/>
              <a:t/>
            </a:r>
            <a:br>
              <a:rPr lang="en-US" sz="1400" dirty="0"/>
            </a:br>
            <a:r>
              <a:rPr lang="en-US" sz="1400" dirty="0"/>
              <a:t>• Do not displace or compete with food</a:t>
            </a:r>
          </a:p>
          <a:p>
            <a:r>
              <a:rPr lang="en-US" sz="1400" dirty="0"/>
              <a:t>  crops</a:t>
            </a:r>
          </a:p>
          <a:p>
            <a:r>
              <a:rPr lang="en-US" sz="1400" dirty="0"/>
              <a:t/>
            </a:r>
            <a:br>
              <a:rPr lang="en-US" sz="1400" dirty="0"/>
            </a:br>
            <a:r>
              <a:rPr lang="en-US" sz="1400" dirty="0"/>
              <a:t>• Provide a positive socioeconomic </a:t>
            </a:r>
          </a:p>
          <a:p>
            <a:r>
              <a:rPr lang="en-US" sz="1400" dirty="0"/>
              <a:t>  impact</a:t>
            </a:r>
          </a:p>
          <a:p>
            <a:r>
              <a:rPr lang="en-US" sz="1400" dirty="0"/>
              <a:t/>
            </a:r>
            <a:br>
              <a:rPr lang="en-US" sz="1400" dirty="0"/>
            </a:br>
            <a:r>
              <a:rPr lang="en-US" sz="1400" dirty="0"/>
              <a:t>• Do not require any special fuel</a:t>
            </a:r>
          </a:p>
          <a:p>
            <a:r>
              <a:rPr lang="en-US" sz="1400" dirty="0"/>
              <a:t>  handling equipment, distribution </a:t>
            </a:r>
          </a:p>
          <a:p>
            <a:r>
              <a:rPr lang="en-US" sz="1400" dirty="0"/>
              <a:t>  systems, or changes to engine</a:t>
            </a:r>
          </a:p>
          <a:p>
            <a:r>
              <a:rPr lang="en-US" sz="1400" dirty="0"/>
              <a:t>  design</a:t>
            </a:r>
          </a:p>
        </p:txBody>
      </p:sp>
      <p:sp>
        <p:nvSpPr>
          <p:cNvPr id="8" name="TextBox 7"/>
          <p:cNvSpPr txBox="1"/>
          <p:nvPr/>
        </p:nvSpPr>
        <p:spPr>
          <a:xfrm flipV="1">
            <a:off x="0" y="6165305"/>
            <a:ext cx="2777339" cy="369332"/>
          </a:xfrm>
          <a:prstGeom prst="rect">
            <a:avLst/>
          </a:prstGeom>
          <a:solidFill>
            <a:schemeClr val="bg1"/>
          </a:solidFill>
        </p:spPr>
        <p:txBody>
          <a:bodyPr wrap="square" rtlCol="0">
            <a:spAutoFit/>
          </a:bodyPr>
          <a:lstStyle/>
          <a:p>
            <a:endParaRPr lang="da-DK" dirty="0"/>
          </a:p>
        </p:txBody>
      </p:sp>
    </p:spTree>
    <p:extLst>
      <p:ext uri="{BB962C8B-B14F-4D97-AF65-F5344CB8AC3E}">
        <p14:creationId xmlns:p14="http://schemas.microsoft.com/office/powerpoint/2010/main" val="3833844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11561" y="764705"/>
            <a:ext cx="8352928" cy="5847755"/>
          </a:xfrm>
          <a:prstGeom prst="rect">
            <a:avLst/>
          </a:prstGeom>
          <a:noFill/>
        </p:spPr>
        <p:txBody>
          <a:bodyPr wrap="square" rtlCol="0">
            <a:spAutoFit/>
          </a:bodyPr>
          <a:lstStyle/>
          <a:p>
            <a:r>
              <a:rPr lang="da-DK" b="1" dirty="0"/>
              <a:t>Regional Biofuel-</a:t>
            </a:r>
            <a:r>
              <a:rPr lang="da-DK" b="1" dirty="0" err="1"/>
              <a:t>consortia</a:t>
            </a:r>
            <a:r>
              <a:rPr lang="da-DK" b="1" dirty="0"/>
              <a:t>/</a:t>
            </a:r>
            <a:r>
              <a:rPr lang="da-DK" b="1" dirty="0" err="1"/>
              <a:t>initiatives</a:t>
            </a:r>
            <a:r>
              <a:rPr lang="da-DK" b="1" dirty="0"/>
              <a:t> </a:t>
            </a:r>
            <a:r>
              <a:rPr lang="da-DK" b="1" dirty="0" err="1"/>
              <a:t>established</a:t>
            </a:r>
            <a:endParaRPr lang="da-DK" b="1" dirty="0"/>
          </a:p>
          <a:p>
            <a:endParaRPr lang="da-DK" dirty="0"/>
          </a:p>
          <a:p>
            <a:endParaRPr lang="da-DK" dirty="0"/>
          </a:p>
          <a:p>
            <a:r>
              <a:rPr lang="da-DK" sz="1600" dirty="0" err="1"/>
              <a:t>Brazilian</a:t>
            </a:r>
            <a:r>
              <a:rPr lang="da-DK" sz="1600" dirty="0"/>
              <a:t> Alliance for Aviation </a:t>
            </a:r>
            <a:r>
              <a:rPr lang="da-DK" sz="1600" dirty="0" err="1"/>
              <a:t>Biofuels</a:t>
            </a:r>
            <a:r>
              <a:rPr lang="da-DK" sz="1600" dirty="0"/>
              <a:t>, ABRABA </a:t>
            </a:r>
            <a:r>
              <a:rPr lang="da-DK" sz="1600" dirty="0" err="1"/>
              <a:t>Brazil</a:t>
            </a:r>
            <a:r>
              <a:rPr lang="da-DK" sz="1600" dirty="0"/>
              <a:t> </a:t>
            </a:r>
          </a:p>
          <a:p>
            <a:endParaRPr lang="da-DK" sz="1600" dirty="0"/>
          </a:p>
          <a:p>
            <a:r>
              <a:rPr lang="da-DK" sz="1600" dirty="0"/>
              <a:t>Aviation </a:t>
            </a:r>
            <a:r>
              <a:rPr lang="en-US" sz="1600" dirty="0"/>
              <a:t>Initiative for Renewable Energy in (AIREG) </a:t>
            </a:r>
            <a:r>
              <a:rPr lang="en-US" sz="1600" dirty="0">
                <a:solidFill>
                  <a:srgbClr val="0000FF"/>
                </a:solidFill>
              </a:rPr>
              <a:t>(Germany)</a:t>
            </a:r>
          </a:p>
          <a:p>
            <a:endParaRPr lang="en-US" sz="1600" dirty="0"/>
          </a:p>
          <a:p>
            <a:r>
              <a:rPr lang="en-US" sz="1600" dirty="0" err="1"/>
              <a:t>AlfaBird</a:t>
            </a:r>
            <a:r>
              <a:rPr lang="en-US" sz="1600" dirty="0"/>
              <a:t>, Sustainable Way for Alternative Fuels in Aviation  and Flight Path 2020 </a:t>
            </a:r>
            <a:r>
              <a:rPr lang="en-US" sz="1600" dirty="0">
                <a:solidFill>
                  <a:srgbClr val="0000FF"/>
                </a:solidFill>
              </a:rPr>
              <a:t>(EU)</a:t>
            </a:r>
          </a:p>
          <a:p>
            <a:endParaRPr lang="en-US" sz="1600" dirty="0"/>
          </a:p>
          <a:p>
            <a:r>
              <a:rPr lang="da-DK" sz="1600" dirty="0" err="1"/>
              <a:t>Initiatives</a:t>
            </a:r>
            <a:r>
              <a:rPr lang="da-DK" sz="1600" dirty="0"/>
              <a:t> for the </a:t>
            </a:r>
            <a:r>
              <a:rPr lang="da-DK" sz="1600" dirty="0" err="1"/>
              <a:t>Production</a:t>
            </a:r>
            <a:r>
              <a:rPr lang="da-DK" sz="1600" dirty="0"/>
              <a:t> and </a:t>
            </a:r>
            <a:r>
              <a:rPr lang="da-DK" sz="1600" dirty="0" err="1"/>
              <a:t>Consumption</a:t>
            </a:r>
            <a:r>
              <a:rPr lang="da-DK" sz="1600" dirty="0"/>
              <a:t> of </a:t>
            </a:r>
            <a:r>
              <a:rPr lang="da-DK" sz="1600" dirty="0" err="1"/>
              <a:t>Biojet</a:t>
            </a:r>
            <a:r>
              <a:rPr lang="da-DK" sz="1600" dirty="0"/>
              <a:t> </a:t>
            </a:r>
            <a:r>
              <a:rPr lang="da-DK" sz="1600" dirty="0" err="1"/>
              <a:t>Fuel</a:t>
            </a:r>
            <a:r>
              <a:rPr lang="da-DK" sz="1600" dirty="0"/>
              <a:t> for Aviation </a:t>
            </a:r>
            <a:r>
              <a:rPr lang="da-DK" sz="1600" dirty="0">
                <a:solidFill>
                  <a:srgbClr val="0000FF"/>
                </a:solidFill>
              </a:rPr>
              <a:t>(Spain</a:t>
            </a:r>
            <a:r>
              <a:rPr lang="en-US" sz="1600" dirty="0">
                <a:solidFill>
                  <a:srgbClr val="0000FF"/>
                </a:solidFill>
              </a:rPr>
              <a:t>) </a:t>
            </a:r>
          </a:p>
          <a:p>
            <a:endParaRPr lang="en-US" sz="1600" dirty="0"/>
          </a:p>
          <a:p>
            <a:r>
              <a:rPr lang="en-US" sz="1600" dirty="0"/>
              <a:t>Saltwater Tolerant Biomass As A Source of Aviation Fuel, </a:t>
            </a:r>
            <a:r>
              <a:rPr lang="en-US" sz="1600" dirty="0">
                <a:solidFill>
                  <a:srgbClr val="0000FF"/>
                </a:solidFill>
              </a:rPr>
              <a:t>(</a:t>
            </a:r>
            <a:r>
              <a:rPr lang="da-DK" sz="1600" dirty="0">
                <a:solidFill>
                  <a:srgbClr val="0000FF"/>
                </a:solidFill>
              </a:rPr>
              <a:t>Abu Dhabi)</a:t>
            </a:r>
          </a:p>
          <a:p>
            <a:endParaRPr lang="en-US" sz="1600" dirty="0"/>
          </a:p>
          <a:p>
            <a:r>
              <a:rPr lang="da-DK" sz="1600" dirty="0"/>
              <a:t>Commercial Aviation Alternative </a:t>
            </a:r>
            <a:r>
              <a:rPr lang="da-DK" sz="1600" dirty="0" err="1"/>
              <a:t>Fuels</a:t>
            </a:r>
            <a:r>
              <a:rPr lang="da-DK" sz="1600" dirty="0"/>
              <a:t> Initiative </a:t>
            </a:r>
            <a:r>
              <a:rPr lang="en-US" sz="1600" dirty="0"/>
              <a:t>(CAAFI) </a:t>
            </a:r>
            <a:r>
              <a:rPr lang="en-US" sz="1600" dirty="0">
                <a:solidFill>
                  <a:srgbClr val="0000FF"/>
                </a:solidFill>
              </a:rPr>
              <a:t>(US) </a:t>
            </a:r>
          </a:p>
          <a:p>
            <a:endParaRPr lang="en-US" sz="1600" dirty="0">
              <a:solidFill>
                <a:srgbClr val="0000FF"/>
              </a:solidFill>
            </a:endParaRPr>
          </a:p>
          <a:p>
            <a:r>
              <a:rPr lang="en-US" sz="1600" dirty="0"/>
              <a:t>Flight Path to Sustainable Aviation Fuels CSIRO </a:t>
            </a:r>
            <a:r>
              <a:rPr lang="en-US" sz="1600" dirty="0">
                <a:solidFill>
                  <a:srgbClr val="0000FF"/>
                </a:solidFill>
              </a:rPr>
              <a:t>(Australia </a:t>
            </a:r>
            <a:r>
              <a:rPr lang="en-US" sz="1600" dirty="0">
                <a:solidFill>
                  <a:srgbClr val="0070C0"/>
                </a:solidFill>
              </a:rPr>
              <a:t>and</a:t>
            </a:r>
            <a:r>
              <a:rPr lang="en-US" sz="1600" dirty="0">
                <a:solidFill>
                  <a:srgbClr val="0000FF"/>
                </a:solidFill>
              </a:rPr>
              <a:t> New Zealand) </a:t>
            </a:r>
          </a:p>
          <a:p>
            <a:endParaRPr lang="en-US" sz="1600" dirty="0">
              <a:solidFill>
                <a:srgbClr val="0000FF"/>
              </a:solidFill>
            </a:endParaRPr>
          </a:p>
          <a:p>
            <a:r>
              <a:rPr lang="en-US" sz="1600" dirty="0"/>
              <a:t>NISA, </a:t>
            </a:r>
            <a:r>
              <a:rPr lang="en-US" sz="1600" dirty="0">
                <a:solidFill>
                  <a:srgbClr val="00B0F0"/>
                </a:solidFill>
              </a:rPr>
              <a:t>The Nordic Countries</a:t>
            </a:r>
          </a:p>
          <a:p>
            <a:endParaRPr lang="en-US" sz="1600" dirty="0">
              <a:solidFill>
                <a:srgbClr val="0070C0"/>
              </a:solidFill>
            </a:endParaRPr>
          </a:p>
          <a:p>
            <a:r>
              <a:rPr lang="en-US" sz="1600" dirty="0">
                <a:solidFill>
                  <a:srgbClr val="002060"/>
                </a:solidFill>
              </a:rPr>
              <a:t>Also initiatives in </a:t>
            </a:r>
            <a:r>
              <a:rPr lang="en-US" sz="1600" dirty="0">
                <a:solidFill>
                  <a:srgbClr val="0070C0"/>
                </a:solidFill>
              </a:rPr>
              <a:t>Indonesia, China, Mexico, Qatar, Italy </a:t>
            </a:r>
            <a:r>
              <a:rPr lang="en-US" sz="1600" dirty="0">
                <a:solidFill>
                  <a:srgbClr val="002060"/>
                </a:solidFill>
              </a:rPr>
              <a:t>and more….</a:t>
            </a:r>
          </a:p>
          <a:p>
            <a:endParaRPr lang="en-US" sz="1600" dirty="0"/>
          </a:p>
          <a:p>
            <a:r>
              <a:rPr lang="en-US" sz="1600" dirty="0">
                <a:solidFill>
                  <a:srgbClr val="0070C0"/>
                </a:solidFill>
              </a:rPr>
              <a:t>Airbus and Boeing</a:t>
            </a:r>
            <a:r>
              <a:rPr lang="en-US" sz="1600" dirty="0"/>
              <a:t>, -  several engagements globally, - and as well </a:t>
            </a:r>
            <a:r>
              <a:rPr lang="en-US" sz="1600" dirty="0">
                <a:solidFill>
                  <a:srgbClr val="00B0F0"/>
                </a:solidFill>
              </a:rPr>
              <a:t>ICAO </a:t>
            </a:r>
            <a:r>
              <a:rPr lang="en-US" sz="1600" dirty="0"/>
              <a:t>and </a:t>
            </a:r>
            <a:r>
              <a:rPr lang="en-US" sz="1600" dirty="0">
                <a:solidFill>
                  <a:srgbClr val="00B0F0"/>
                </a:solidFill>
              </a:rPr>
              <a:t>IATA</a:t>
            </a:r>
            <a:r>
              <a:rPr lang="en-US" sz="1600" dirty="0"/>
              <a:t> of course plays overall coordinating and supporting roles</a:t>
            </a:r>
          </a:p>
        </p:txBody>
      </p:sp>
    </p:spTree>
    <p:extLst>
      <p:ext uri="{BB962C8B-B14F-4D97-AF65-F5344CB8AC3E}">
        <p14:creationId xmlns:p14="http://schemas.microsoft.com/office/powerpoint/2010/main" val="2458761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da-DK" altLang="da-DK" dirty="0"/>
              <a:t>SWEDEN</a:t>
            </a:r>
          </a:p>
        </p:txBody>
      </p:sp>
      <p:sp>
        <p:nvSpPr>
          <p:cNvPr id="7171" name="Content Placeholder 2"/>
          <p:cNvSpPr>
            <a:spLocks noGrp="1"/>
          </p:cNvSpPr>
          <p:nvPr>
            <p:ph idx="1"/>
          </p:nvPr>
        </p:nvSpPr>
        <p:spPr>
          <a:xfrm>
            <a:off x="2051720" y="1600200"/>
            <a:ext cx="6635080" cy="4525963"/>
          </a:xfrm>
        </p:spPr>
        <p:txBody>
          <a:bodyPr/>
          <a:lstStyle/>
          <a:p>
            <a:r>
              <a:rPr lang="en-US" sz="1600" dirty="0"/>
              <a:t>2020 goal reached. 50% renewable energy, 10%  in road transport by 2020 (aviation exempted)</a:t>
            </a:r>
          </a:p>
          <a:p>
            <a:pPr marL="0" indent="0">
              <a:buNone/>
            </a:pPr>
            <a:endParaRPr lang="en-US" sz="1600" dirty="0"/>
          </a:p>
          <a:p>
            <a:pPr lvl="0"/>
            <a:r>
              <a:rPr lang="en-US" sz="1600" dirty="0"/>
              <a:t>2030 goal: A vehicle fleet independent of fossil fuels. 2050: No net emissions</a:t>
            </a:r>
          </a:p>
          <a:p>
            <a:pPr marL="0" lvl="0" indent="0">
              <a:buNone/>
            </a:pPr>
            <a:endParaRPr lang="en-US" sz="1600" dirty="0"/>
          </a:p>
          <a:p>
            <a:r>
              <a:rPr lang="en-US" sz="1600" dirty="0"/>
              <a:t>Working on a national strategy towards sustainable aviation</a:t>
            </a:r>
            <a:endParaRPr lang="en-US" altLang="da-DK" sz="1600" dirty="0"/>
          </a:p>
          <a:p>
            <a:endParaRPr lang="en-US" sz="1600" dirty="0"/>
          </a:p>
          <a:p>
            <a:r>
              <a:rPr lang="en-US" sz="1600" dirty="0"/>
              <a:t>2005: adopted act on the obligation to supply renewable fuels.</a:t>
            </a:r>
          </a:p>
          <a:p>
            <a:pPr marL="0" indent="0">
              <a:buNone/>
            </a:pPr>
            <a:endParaRPr lang="en-US" sz="1600" dirty="0"/>
          </a:p>
          <a:p>
            <a:r>
              <a:rPr lang="en-US" sz="1600" dirty="0"/>
              <a:t>Related tools: carbon and energy taxes, electricity certificate system, the “pump act”, car taxation measures and subsidies promoting sustainable fuels and vehicles using renewable fuels or electricity </a:t>
            </a:r>
            <a:endParaRPr lang="da-DK" sz="1600" dirty="0"/>
          </a:p>
          <a:p>
            <a:endParaRPr lang="en-US" altLang="da-DK" sz="1600" dirty="0"/>
          </a:p>
          <a:p>
            <a:r>
              <a:rPr lang="en-US" altLang="da-DK" sz="1600" dirty="0"/>
              <a:t>Large number of potential actors, but only a few are actually involved</a:t>
            </a:r>
          </a:p>
          <a:p>
            <a:pPr eaLnBrk="1" hangingPunct="1"/>
            <a:endParaRPr lang="en-US" altLang="da-DK" sz="1600" dirty="0"/>
          </a:p>
        </p:txBody>
      </p:sp>
      <p:pic>
        <p:nvPicPr>
          <p:cNvPr id="71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00214"/>
            <a:ext cx="1476000" cy="123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2" y="4941168"/>
            <a:ext cx="1476000" cy="11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321369"/>
            <a:ext cx="1476000" cy="123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Lige forbindelse 3"/>
          <p:cNvCxnSpPr/>
          <p:nvPr/>
        </p:nvCxnSpPr>
        <p:spPr>
          <a:xfrm flipV="1">
            <a:off x="20890" y="6669360"/>
            <a:ext cx="9123110" cy="1"/>
          </a:xfrm>
          <a:prstGeom prst="line">
            <a:avLst/>
          </a:prstGeom>
          <a:ln w="28575"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2"/>
          <p:cNvCxnSpPr/>
          <p:nvPr/>
        </p:nvCxnSpPr>
        <p:spPr>
          <a:xfrm flipV="1">
            <a:off x="701512" y="6442303"/>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2" name="Lige forbindelse 55"/>
          <p:cNvCxnSpPr/>
          <p:nvPr/>
        </p:nvCxnSpPr>
        <p:spPr>
          <a:xfrm flipV="1">
            <a:off x="5868080"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Lige forbindelse 56"/>
          <p:cNvCxnSpPr/>
          <p:nvPr/>
        </p:nvCxnSpPr>
        <p:spPr>
          <a:xfrm flipV="1">
            <a:off x="8451363"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4" name="Tekstfelt 57"/>
          <p:cNvSpPr txBox="1"/>
          <p:nvPr/>
        </p:nvSpPr>
        <p:spPr>
          <a:xfrm>
            <a:off x="130950" y="6165304"/>
            <a:ext cx="1152128" cy="276999"/>
          </a:xfrm>
          <a:prstGeom prst="rect">
            <a:avLst/>
          </a:prstGeom>
          <a:noFill/>
        </p:spPr>
        <p:txBody>
          <a:bodyPr wrap="square" rtlCol="0">
            <a:spAutoFit/>
          </a:bodyPr>
          <a:lstStyle/>
          <a:p>
            <a:pPr algn="ctr"/>
            <a:r>
              <a:rPr lang="da-DK" sz="1200" dirty="0"/>
              <a:t>BACKGROUND</a:t>
            </a:r>
          </a:p>
        </p:txBody>
      </p:sp>
      <p:sp>
        <p:nvSpPr>
          <p:cNvPr id="15" name="Tekstfelt 61"/>
          <p:cNvSpPr txBox="1"/>
          <p:nvPr/>
        </p:nvSpPr>
        <p:spPr>
          <a:xfrm>
            <a:off x="5346080" y="6392361"/>
            <a:ext cx="1044000" cy="276999"/>
          </a:xfrm>
          <a:prstGeom prst="rect">
            <a:avLst/>
          </a:prstGeom>
          <a:noFill/>
        </p:spPr>
        <p:txBody>
          <a:bodyPr wrap="square" rtlCol="0">
            <a:spAutoFit/>
          </a:bodyPr>
          <a:lstStyle/>
          <a:p>
            <a:pPr algn="ctr"/>
            <a:r>
              <a:rPr lang="da-DK" sz="1200" dirty="0">
                <a:solidFill>
                  <a:schemeClr val="bg1">
                    <a:lumMod val="65000"/>
                  </a:schemeClr>
                </a:solidFill>
              </a:rPr>
              <a:t>IMPACT</a:t>
            </a:r>
          </a:p>
        </p:txBody>
      </p:sp>
      <p:sp>
        <p:nvSpPr>
          <p:cNvPr id="16" name="Tekstfelt 62"/>
          <p:cNvSpPr txBox="1"/>
          <p:nvPr/>
        </p:nvSpPr>
        <p:spPr>
          <a:xfrm>
            <a:off x="6637722" y="6392361"/>
            <a:ext cx="1044000" cy="276999"/>
          </a:xfrm>
          <a:prstGeom prst="rect">
            <a:avLst/>
          </a:prstGeom>
          <a:noFill/>
        </p:spPr>
        <p:txBody>
          <a:bodyPr wrap="square" rtlCol="0">
            <a:spAutoFit/>
          </a:bodyPr>
          <a:lstStyle/>
          <a:p>
            <a:pPr algn="ctr"/>
            <a:r>
              <a:rPr lang="da-DK" sz="1200" dirty="0">
                <a:solidFill>
                  <a:schemeClr val="bg1">
                    <a:lumMod val="65000"/>
                  </a:schemeClr>
                </a:solidFill>
              </a:rPr>
              <a:t>BARRIERS</a:t>
            </a:r>
          </a:p>
        </p:txBody>
      </p:sp>
      <p:cxnSp>
        <p:nvCxnSpPr>
          <p:cNvPr id="17" name="Lige forbindelse 53"/>
          <p:cNvCxnSpPr/>
          <p:nvPr/>
        </p:nvCxnSpPr>
        <p:spPr>
          <a:xfrm flipV="1">
            <a:off x="3284796"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8" name="Tekstfelt 59"/>
          <p:cNvSpPr txBox="1"/>
          <p:nvPr/>
        </p:nvSpPr>
        <p:spPr>
          <a:xfrm>
            <a:off x="2762796" y="6392361"/>
            <a:ext cx="1044000" cy="276999"/>
          </a:xfrm>
          <a:prstGeom prst="rect">
            <a:avLst/>
          </a:prstGeom>
          <a:noFill/>
        </p:spPr>
        <p:txBody>
          <a:bodyPr wrap="square" rtlCol="0">
            <a:spAutoFit/>
          </a:bodyPr>
          <a:lstStyle/>
          <a:p>
            <a:pPr algn="ctr"/>
            <a:r>
              <a:rPr lang="da-DK" sz="1200" dirty="0">
                <a:solidFill>
                  <a:schemeClr val="bg1">
                    <a:lumMod val="65000"/>
                  </a:schemeClr>
                </a:solidFill>
              </a:rPr>
              <a:t>PRODUCTION</a:t>
            </a:r>
          </a:p>
        </p:txBody>
      </p:sp>
      <p:cxnSp>
        <p:nvCxnSpPr>
          <p:cNvPr id="19" name="Lige forbindelse 52"/>
          <p:cNvCxnSpPr/>
          <p:nvPr/>
        </p:nvCxnSpPr>
        <p:spPr>
          <a:xfrm flipV="1">
            <a:off x="1993154"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0" name="Tekstfelt 58"/>
          <p:cNvSpPr txBox="1"/>
          <p:nvPr/>
        </p:nvSpPr>
        <p:spPr>
          <a:xfrm>
            <a:off x="1471154" y="6392361"/>
            <a:ext cx="1044000" cy="276999"/>
          </a:xfrm>
          <a:prstGeom prst="rect">
            <a:avLst/>
          </a:prstGeom>
          <a:noFill/>
        </p:spPr>
        <p:txBody>
          <a:bodyPr wrap="square" rtlCol="0">
            <a:spAutoFit/>
          </a:bodyPr>
          <a:lstStyle/>
          <a:p>
            <a:pPr algn="ctr"/>
            <a:r>
              <a:rPr lang="da-DK" sz="1200" dirty="0">
                <a:solidFill>
                  <a:schemeClr val="bg1">
                    <a:lumMod val="65000"/>
                  </a:schemeClr>
                </a:solidFill>
              </a:rPr>
              <a:t>DEMAND</a:t>
            </a:r>
          </a:p>
        </p:txBody>
      </p:sp>
      <p:cxnSp>
        <p:nvCxnSpPr>
          <p:cNvPr id="21" name="Lige forbindelse 54"/>
          <p:cNvCxnSpPr/>
          <p:nvPr/>
        </p:nvCxnSpPr>
        <p:spPr>
          <a:xfrm flipV="1">
            <a:off x="4576438"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2" name="Tekstfelt 60"/>
          <p:cNvSpPr txBox="1"/>
          <p:nvPr/>
        </p:nvSpPr>
        <p:spPr>
          <a:xfrm>
            <a:off x="4054438" y="6392361"/>
            <a:ext cx="1044000" cy="276999"/>
          </a:xfrm>
          <a:prstGeom prst="rect">
            <a:avLst/>
          </a:prstGeom>
          <a:noFill/>
        </p:spPr>
        <p:txBody>
          <a:bodyPr wrap="square" rtlCol="0">
            <a:spAutoFit/>
          </a:bodyPr>
          <a:lstStyle/>
          <a:p>
            <a:pPr algn="ctr"/>
            <a:r>
              <a:rPr lang="da-DK" sz="1200" dirty="0">
                <a:solidFill>
                  <a:schemeClr val="bg1">
                    <a:lumMod val="65000"/>
                  </a:schemeClr>
                </a:solidFill>
              </a:rPr>
              <a:t>SCENARIOS</a:t>
            </a:r>
          </a:p>
        </p:txBody>
      </p:sp>
      <p:sp>
        <p:nvSpPr>
          <p:cNvPr id="23" name="Tekstfelt 62"/>
          <p:cNvSpPr txBox="1"/>
          <p:nvPr/>
        </p:nvSpPr>
        <p:spPr>
          <a:xfrm>
            <a:off x="7929363" y="6392361"/>
            <a:ext cx="1044000" cy="276999"/>
          </a:xfrm>
          <a:prstGeom prst="rect">
            <a:avLst/>
          </a:prstGeom>
          <a:noFill/>
        </p:spPr>
        <p:txBody>
          <a:bodyPr wrap="square" rtlCol="0">
            <a:spAutoFit/>
          </a:bodyPr>
          <a:lstStyle/>
          <a:p>
            <a:pPr algn="ctr"/>
            <a:r>
              <a:rPr lang="da-DK" sz="1200" dirty="0">
                <a:solidFill>
                  <a:schemeClr val="bg1">
                    <a:lumMod val="65000"/>
                  </a:schemeClr>
                </a:solidFill>
              </a:rPr>
              <a:t>CONCLUSION</a:t>
            </a:r>
          </a:p>
        </p:txBody>
      </p:sp>
      <p:cxnSp>
        <p:nvCxnSpPr>
          <p:cNvPr id="24" name="Lige forbindelse 55"/>
          <p:cNvCxnSpPr/>
          <p:nvPr/>
        </p:nvCxnSpPr>
        <p:spPr>
          <a:xfrm flipV="1">
            <a:off x="7159722"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6613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da-DK" altLang="da-DK" dirty="0"/>
              <a:t>DENMARK</a:t>
            </a:r>
          </a:p>
        </p:txBody>
      </p:sp>
      <p:sp>
        <p:nvSpPr>
          <p:cNvPr id="3" name="Content Placeholder 2"/>
          <p:cNvSpPr>
            <a:spLocks noGrp="1"/>
          </p:cNvSpPr>
          <p:nvPr>
            <p:ph idx="1"/>
          </p:nvPr>
        </p:nvSpPr>
        <p:spPr>
          <a:xfrm>
            <a:off x="1993154" y="1600200"/>
            <a:ext cx="6693646" cy="4525963"/>
          </a:xfrm>
        </p:spPr>
        <p:txBody>
          <a:bodyPr/>
          <a:lstStyle/>
          <a:p>
            <a:r>
              <a:rPr lang="en-US" sz="1800" dirty="0"/>
              <a:t>2020 goal: RES is 30% of gross final consumption of energy, 10 % share of RES in energy for transportation</a:t>
            </a:r>
          </a:p>
          <a:p>
            <a:r>
              <a:rPr lang="en-US" sz="1800" dirty="0"/>
              <a:t>2050 goal: follows EU, but transport sector independent of fossil fuels</a:t>
            </a:r>
          </a:p>
          <a:p>
            <a:r>
              <a:rPr lang="en-US" sz="1800" dirty="0"/>
              <a:t>No national initiatives targeting the advancement of sustainable jet fuel. </a:t>
            </a:r>
          </a:p>
          <a:p>
            <a:r>
              <a:rPr lang="en-US" sz="1800" dirty="0"/>
              <a:t>A range of private and public Danish entities are members of transnational initiatives, such as NISA. </a:t>
            </a:r>
            <a:endParaRPr lang="da-DK" sz="1800" dirty="0"/>
          </a:p>
          <a:p>
            <a:r>
              <a:rPr lang="en-US" sz="1800" dirty="0"/>
              <a:t>Spends DKK 1 </a:t>
            </a:r>
            <a:r>
              <a:rPr lang="en-US" sz="1800" dirty="0" err="1"/>
              <a:t>bn</a:t>
            </a:r>
            <a:r>
              <a:rPr lang="en-US" sz="1800" dirty="0"/>
              <a:t> on research, development and demonstration-projects within the energy sector</a:t>
            </a:r>
            <a:endParaRPr lang="da-DK" sz="1800" dirty="0"/>
          </a:p>
          <a:p>
            <a:r>
              <a:rPr lang="en-US" sz="1800" dirty="0"/>
              <a:t>Assigns a significant proportion of biofuel energy inputs to the aviation sector in its future plans for the Danish energy system. </a:t>
            </a:r>
          </a:p>
          <a:p>
            <a:r>
              <a:rPr lang="en-US" sz="1800" dirty="0"/>
              <a:t>Danish Resource Strategy: Explicitly mentions the use of organic waste to increase bioenergy production. </a:t>
            </a:r>
          </a:p>
        </p:txBody>
      </p:sp>
      <p:pic>
        <p:nvPicPr>
          <p:cNvPr id="61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1476000" cy="11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145255"/>
            <a:ext cx="1476000" cy="120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6" y="4653136"/>
            <a:ext cx="1476000" cy="146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Lige forbindelse 3"/>
          <p:cNvCxnSpPr/>
          <p:nvPr/>
        </p:nvCxnSpPr>
        <p:spPr>
          <a:xfrm flipV="1">
            <a:off x="20890" y="6669360"/>
            <a:ext cx="9123110" cy="1"/>
          </a:xfrm>
          <a:prstGeom prst="line">
            <a:avLst/>
          </a:prstGeom>
          <a:ln w="28575"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2"/>
          <p:cNvCxnSpPr/>
          <p:nvPr/>
        </p:nvCxnSpPr>
        <p:spPr>
          <a:xfrm flipV="1">
            <a:off x="701512" y="6442303"/>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2" name="Lige forbindelse 55"/>
          <p:cNvCxnSpPr/>
          <p:nvPr/>
        </p:nvCxnSpPr>
        <p:spPr>
          <a:xfrm flipV="1">
            <a:off x="5868080"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Lige forbindelse 56"/>
          <p:cNvCxnSpPr/>
          <p:nvPr/>
        </p:nvCxnSpPr>
        <p:spPr>
          <a:xfrm flipV="1">
            <a:off x="8451363"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4" name="Tekstfelt 57"/>
          <p:cNvSpPr txBox="1"/>
          <p:nvPr/>
        </p:nvSpPr>
        <p:spPr>
          <a:xfrm>
            <a:off x="130950" y="6165304"/>
            <a:ext cx="1152128" cy="276999"/>
          </a:xfrm>
          <a:prstGeom prst="rect">
            <a:avLst/>
          </a:prstGeom>
          <a:noFill/>
        </p:spPr>
        <p:txBody>
          <a:bodyPr wrap="square" rtlCol="0">
            <a:spAutoFit/>
          </a:bodyPr>
          <a:lstStyle/>
          <a:p>
            <a:pPr algn="ctr"/>
            <a:r>
              <a:rPr lang="da-DK" sz="1200" dirty="0"/>
              <a:t>BACKGROUND</a:t>
            </a:r>
          </a:p>
        </p:txBody>
      </p:sp>
      <p:sp>
        <p:nvSpPr>
          <p:cNvPr id="15" name="Tekstfelt 61"/>
          <p:cNvSpPr txBox="1"/>
          <p:nvPr/>
        </p:nvSpPr>
        <p:spPr>
          <a:xfrm>
            <a:off x="5346080" y="6392361"/>
            <a:ext cx="1044000" cy="276999"/>
          </a:xfrm>
          <a:prstGeom prst="rect">
            <a:avLst/>
          </a:prstGeom>
          <a:noFill/>
        </p:spPr>
        <p:txBody>
          <a:bodyPr wrap="square" rtlCol="0">
            <a:spAutoFit/>
          </a:bodyPr>
          <a:lstStyle/>
          <a:p>
            <a:pPr algn="ctr"/>
            <a:r>
              <a:rPr lang="da-DK" sz="1200" dirty="0">
                <a:solidFill>
                  <a:schemeClr val="bg1">
                    <a:lumMod val="65000"/>
                  </a:schemeClr>
                </a:solidFill>
              </a:rPr>
              <a:t>IMPACT</a:t>
            </a:r>
          </a:p>
        </p:txBody>
      </p:sp>
      <p:sp>
        <p:nvSpPr>
          <p:cNvPr id="16" name="Tekstfelt 62"/>
          <p:cNvSpPr txBox="1"/>
          <p:nvPr/>
        </p:nvSpPr>
        <p:spPr>
          <a:xfrm>
            <a:off x="6637722" y="6392361"/>
            <a:ext cx="1044000" cy="276999"/>
          </a:xfrm>
          <a:prstGeom prst="rect">
            <a:avLst/>
          </a:prstGeom>
          <a:noFill/>
        </p:spPr>
        <p:txBody>
          <a:bodyPr wrap="square" rtlCol="0">
            <a:spAutoFit/>
          </a:bodyPr>
          <a:lstStyle/>
          <a:p>
            <a:pPr algn="ctr"/>
            <a:r>
              <a:rPr lang="da-DK" sz="1200" dirty="0">
                <a:solidFill>
                  <a:schemeClr val="bg1">
                    <a:lumMod val="65000"/>
                  </a:schemeClr>
                </a:solidFill>
              </a:rPr>
              <a:t>BARRIERS</a:t>
            </a:r>
          </a:p>
        </p:txBody>
      </p:sp>
      <p:cxnSp>
        <p:nvCxnSpPr>
          <p:cNvPr id="17" name="Lige forbindelse 53"/>
          <p:cNvCxnSpPr/>
          <p:nvPr/>
        </p:nvCxnSpPr>
        <p:spPr>
          <a:xfrm flipV="1">
            <a:off x="3284796"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8" name="Tekstfelt 59"/>
          <p:cNvSpPr txBox="1"/>
          <p:nvPr/>
        </p:nvSpPr>
        <p:spPr>
          <a:xfrm>
            <a:off x="2762796" y="6392361"/>
            <a:ext cx="1044000" cy="276999"/>
          </a:xfrm>
          <a:prstGeom prst="rect">
            <a:avLst/>
          </a:prstGeom>
          <a:noFill/>
        </p:spPr>
        <p:txBody>
          <a:bodyPr wrap="square" rtlCol="0">
            <a:spAutoFit/>
          </a:bodyPr>
          <a:lstStyle/>
          <a:p>
            <a:pPr algn="ctr"/>
            <a:r>
              <a:rPr lang="da-DK" sz="1200" dirty="0">
                <a:solidFill>
                  <a:schemeClr val="bg1">
                    <a:lumMod val="65000"/>
                  </a:schemeClr>
                </a:solidFill>
              </a:rPr>
              <a:t>PRODUCTION</a:t>
            </a:r>
          </a:p>
        </p:txBody>
      </p:sp>
      <p:cxnSp>
        <p:nvCxnSpPr>
          <p:cNvPr id="19" name="Lige forbindelse 52"/>
          <p:cNvCxnSpPr/>
          <p:nvPr/>
        </p:nvCxnSpPr>
        <p:spPr>
          <a:xfrm flipV="1">
            <a:off x="1993154"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0" name="Tekstfelt 58"/>
          <p:cNvSpPr txBox="1"/>
          <p:nvPr/>
        </p:nvSpPr>
        <p:spPr>
          <a:xfrm>
            <a:off x="1471154" y="6392361"/>
            <a:ext cx="1044000" cy="276999"/>
          </a:xfrm>
          <a:prstGeom prst="rect">
            <a:avLst/>
          </a:prstGeom>
          <a:noFill/>
        </p:spPr>
        <p:txBody>
          <a:bodyPr wrap="square" rtlCol="0">
            <a:spAutoFit/>
          </a:bodyPr>
          <a:lstStyle/>
          <a:p>
            <a:pPr algn="ctr"/>
            <a:r>
              <a:rPr lang="da-DK" sz="1200" dirty="0">
                <a:solidFill>
                  <a:schemeClr val="bg1">
                    <a:lumMod val="65000"/>
                  </a:schemeClr>
                </a:solidFill>
              </a:rPr>
              <a:t>DEMAND</a:t>
            </a:r>
          </a:p>
        </p:txBody>
      </p:sp>
      <p:cxnSp>
        <p:nvCxnSpPr>
          <p:cNvPr id="21" name="Lige forbindelse 54"/>
          <p:cNvCxnSpPr/>
          <p:nvPr/>
        </p:nvCxnSpPr>
        <p:spPr>
          <a:xfrm flipV="1">
            <a:off x="4576438"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2" name="Tekstfelt 60"/>
          <p:cNvSpPr txBox="1"/>
          <p:nvPr/>
        </p:nvSpPr>
        <p:spPr>
          <a:xfrm>
            <a:off x="4054438" y="6392361"/>
            <a:ext cx="1044000" cy="276999"/>
          </a:xfrm>
          <a:prstGeom prst="rect">
            <a:avLst/>
          </a:prstGeom>
          <a:noFill/>
        </p:spPr>
        <p:txBody>
          <a:bodyPr wrap="square" rtlCol="0">
            <a:spAutoFit/>
          </a:bodyPr>
          <a:lstStyle/>
          <a:p>
            <a:pPr algn="ctr"/>
            <a:r>
              <a:rPr lang="da-DK" sz="1200" dirty="0">
                <a:solidFill>
                  <a:schemeClr val="bg1">
                    <a:lumMod val="65000"/>
                  </a:schemeClr>
                </a:solidFill>
              </a:rPr>
              <a:t>SCENARIOS</a:t>
            </a:r>
          </a:p>
        </p:txBody>
      </p:sp>
      <p:sp>
        <p:nvSpPr>
          <p:cNvPr id="23" name="Tekstfelt 62"/>
          <p:cNvSpPr txBox="1"/>
          <p:nvPr/>
        </p:nvSpPr>
        <p:spPr>
          <a:xfrm>
            <a:off x="7929363" y="6392361"/>
            <a:ext cx="1044000" cy="276999"/>
          </a:xfrm>
          <a:prstGeom prst="rect">
            <a:avLst/>
          </a:prstGeom>
          <a:noFill/>
        </p:spPr>
        <p:txBody>
          <a:bodyPr wrap="square" rtlCol="0">
            <a:spAutoFit/>
          </a:bodyPr>
          <a:lstStyle/>
          <a:p>
            <a:pPr algn="ctr"/>
            <a:r>
              <a:rPr lang="da-DK" sz="1200" dirty="0">
                <a:solidFill>
                  <a:schemeClr val="bg1">
                    <a:lumMod val="65000"/>
                  </a:schemeClr>
                </a:solidFill>
              </a:rPr>
              <a:t>CONCLUSION</a:t>
            </a:r>
          </a:p>
        </p:txBody>
      </p:sp>
      <p:cxnSp>
        <p:nvCxnSpPr>
          <p:cNvPr id="24" name="Lige forbindelse 55"/>
          <p:cNvCxnSpPr/>
          <p:nvPr/>
        </p:nvCxnSpPr>
        <p:spPr>
          <a:xfrm flipV="1">
            <a:off x="7159722"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843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1D651-FFFA-4054-97A1-B90C49A9E49A}"/>
              </a:ext>
            </a:extLst>
          </p:cNvPr>
          <p:cNvSpPr>
            <a:spLocks noGrp="1"/>
          </p:cNvSpPr>
          <p:nvPr>
            <p:ph type="ctrTitle"/>
          </p:nvPr>
        </p:nvSpPr>
        <p:spPr/>
        <p:txBody>
          <a:bodyPr>
            <a:noAutofit/>
          </a:bodyPr>
          <a:lstStyle/>
          <a:p>
            <a:pPr lvl="0" algn="l"/>
            <a:r>
              <a:rPr lang="en-US" sz="2000" b="1" dirty="0"/>
              <a:t/>
            </a:r>
            <a:br>
              <a:rPr lang="en-US" sz="2000" b="1" dirty="0"/>
            </a:br>
            <a:r>
              <a:rPr lang="en-US" sz="2000" b="1" dirty="0"/>
              <a:t/>
            </a:r>
            <a:br>
              <a:rPr lang="en-US" sz="2000" b="1" dirty="0"/>
            </a:br>
            <a:r>
              <a:rPr lang="en-US" sz="2000" b="1" dirty="0"/>
              <a:t/>
            </a:r>
            <a:br>
              <a:rPr lang="en-US" sz="2000" b="1" dirty="0"/>
            </a:br>
            <a:r>
              <a:rPr lang="en-US" sz="2000" b="1" dirty="0"/>
              <a:t>Recommendations</a:t>
            </a:r>
            <a:r>
              <a:rPr lang="da-DK" sz="2000" b="1" dirty="0"/>
              <a:t> from NISA &amp; NER seminar </a:t>
            </a:r>
            <a:r>
              <a:rPr lang="da-DK" sz="2000" b="1" dirty="0" err="1"/>
              <a:t>Oct</a:t>
            </a:r>
            <a:r>
              <a:rPr lang="da-DK" sz="2000" b="1" dirty="0"/>
              <a:t> 10, 2017</a:t>
            </a:r>
            <a:r>
              <a:rPr lang="da-DK" sz="1400" b="1" dirty="0"/>
              <a:t/>
            </a:r>
            <a:br>
              <a:rPr lang="da-DK" sz="1400" b="1" dirty="0"/>
            </a:br>
            <a:r>
              <a:rPr lang="da-DK" sz="1400" b="1" dirty="0"/>
              <a:t/>
            </a:r>
            <a:br>
              <a:rPr lang="da-DK" sz="1400" b="1" dirty="0"/>
            </a:br>
            <a:r>
              <a:rPr lang="da-DK" sz="1400" b="1" dirty="0"/>
              <a:t/>
            </a:r>
            <a:br>
              <a:rPr lang="da-DK" sz="1400" b="1" dirty="0"/>
            </a:br>
            <a:r>
              <a:rPr lang="da-DK" sz="1400" b="1" dirty="0"/>
              <a:t/>
            </a:r>
            <a:br>
              <a:rPr lang="da-DK" sz="1400" b="1" dirty="0"/>
            </a:br>
            <a:r>
              <a:rPr lang="en-US" sz="1400" b="1" dirty="0"/>
              <a:t>The Organizers; Nordic Energy Research, Nordic Council of Ministers in corporation with NISA concluded the conference by presenting core observations as </a:t>
            </a:r>
            <a:r>
              <a:rPr lang="da-DK" sz="1400" b="1" dirty="0"/>
              <a:t>message to politicians in the Nordic </a:t>
            </a:r>
            <a:r>
              <a:rPr lang="da-DK" sz="1400" b="1" dirty="0" err="1"/>
              <a:t>countries</a:t>
            </a:r>
            <a:r>
              <a:rPr lang="da-DK" sz="1400" b="1" dirty="0"/>
              <a:t> with elements for a </a:t>
            </a:r>
            <a:r>
              <a:rPr lang="da-DK" sz="1400" b="1" dirty="0" err="1"/>
              <a:t>political</a:t>
            </a:r>
            <a:r>
              <a:rPr lang="da-DK" sz="1400" b="1" dirty="0"/>
              <a:t> framework and the </a:t>
            </a:r>
            <a:r>
              <a:rPr lang="da-DK" sz="1400" b="1" dirty="0" err="1"/>
              <a:t>urgent</a:t>
            </a:r>
            <a:r>
              <a:rPr lang="da-DK" sz="1400" b="1" dirty="0"/>
              <a:t> </a:t>
            </a:r>
            <a:r>
              <a:rPr lang="da-DK" sz="1400" b="1" dirty="0" err="1"/>
              <a:t>need</a:t>
            </a:r>
            <a:r>
              <a:rPr lang="da-DK" sz="1400" b="1" dirty="0"/>
              <a:t> for an action plan:</a:t>
            </a:r>
            <a:br>
              <a:rPr lang="da-DK" sz="1400" b="1" dirty="0"/>
            </a:br>
            <a:r>
              <a:rPr lang="da-DK" sz="1400" dirty="0"/>
              <a:t/>
            </a:r>
            <a:br>
              <a:rPr lang="da-DK" sz="1400" dirty="0"/>
            </a:br>
            <a:r>
              <a:rPr lang="da-DK" sz="1400" dirty="0"/>
              <a:t/>
            </a:r>
            <a:br>
              <a:rPr lang="da-DK" sz="1400" dirty="0"/>
            </a:br>
            <a:r>
              <a:rPr lang="da-DK" sz="1600" b="1" dirty="0" err="1"/>
              <a:t>Include</a:t>
            </a:r>
            <a:r>
              <a:rPr lang="da-DK" sz="1600" b="1" dirty="0"/>
              <a:t> aviation in National Energy Plans </a:t>
            </a:r>
            <a:r>
              <a:rPr lang="da-DK" sz="1600" b="1" dirty="0" err="1"/>
              <a:t>which</a:t>
            </a:r>
            <a:r>
              <a:rPr lang="da-DK" sz="1600" b="1" dirty="0"/>
              <a:t> </a:t>
            </a:r>
            <a:r>
              <a:rPr lang="da-DK" sz="1600" b="1" dirty="0" err="1"/>
              <a:t>also</a:t>
            </a:r>
            <a:r>
              <a:rPr lang="da-DK" sz="1600" b="1" dirty="0"/>
              <a:t> includes for the EU (</a:t>
            </a:r>
            <a:r>
              <a:rPr lang="da-DK" sz="1600" b="1" dirty="0" err="1"/>
              <a:t>winter</a:t>
            </a:r>
            <a:r>
              <a:rPr lang="da-DK" sz="1600" b="1" dirty="0"/>
              <a:t> </a:t>
            </a:r>
            <a:r>
              <a:rPr lang="da-DK" sz="1600" b="1" dirty="0" err="1"/>
              <a:t>package</a:t>
            </a:r>
            <a:r>
              <a:rPr lang="da-DK" sz="1600" b="1" dirty="0"/>
              <a:t>) /RED 2   </a:t>
            </a:r>
            <a:r>
              <a:rPr lang="da-DK" sz="1600" b="1" dirty="0" err="1"/>
              <a:t>Encourage</a:t>
            </a:r>
            <a:r>
              <a:rPr lang="da-DK" sz="1600" b="1" dirty="0"/>
              <a:t> corporate, private and public use of sustainable jet </a:t>
            </a:r>
            <a:r>
              <a:rPr lang="da-DK" sz="1600" b="1" dirty="0" err="1"/>
              <a:t>fuels</a:t>
            </a:r>
            <a:r>
              <a:rPr lang="da-DK" sz="1600" b="1" dirty="0"/>
              <a:t> (a Nordic Fly Green Fund?)</a:t>
            </a:r>
            <a:r>
              <a:rPr lang="da-DK" sz="1600" dirty="0"/>
              <a:t/>
            </a:r>
            <a:br>
              <a:rPr lang="da-DK" sz="1600" dirty="0"/>
            </a:br>
            <a:r>
              <a:rPr lang="da-DK" sz="1600" b="1" dirty="0"/>
              <a:t> </a:t>
            </a:r>
            <a:r>
              <a:rPr lang="da-DK" sz="1600" dirty="0"/>
              <a:t/>
            </a:r>
            <a:br>
              <a:rPr lang="da-DK" sz="1600" dirty="0"/>
            </a:br>
            <a:r>
              <a:rPr lang="da-DK" sz="1600" b="1" dirty="0" err="1"/>
              <a:t>Include</a:t>
            </a:r>
            <a:r>
              <a:rPr lang="da-DK" sz="1600" b="1" dirty="0"/>
              <a:t> sustainable jet fuel in public </a:t>
            </a:r>
            <a:r>
              <a:rPr lang="da-DK" sz="1600" b="1" dirty="0" err="1"/>
              <a:t>procurement</a:t>
            </a:r>
            <a:r>
              <a:rPr lang="da-DK" sz="1600" b="1" dirty="0"/>
              <a:t> with sustainability </a:t>
            </a:r>
            <a:r>
              <a:rPr lang="da-DK" sz="1600" b="1" dirty="0" err="1"/>
              <a:t>criteria</a:t>
            </a:r>
            <a:r>
              <a:rPr lang="da-DK" sz="1600" b="1" dirty="0"/>
              <a:t> (military and public </a:t>
            </a:r>
            <a:r>
              <a:rPr lang="da-DK" sz="1600" b="1" dirty="0" err="1"/>
              <a:t>entities</a:t>
            </a:r>
            <a:r>
              <a:rPr lang="da-DK" sz="1600" b="1" dirty="0"/>
              <a:t> )</a:t>
            </a:r>
            <a:r>
              <a:rPr lang="da-DK" sz="1600" dirty="0"/>
              <a:t/>
            </a:r>
            <a:br>
              <a:rPr lang="da-DK" sz="1600" dirty="0"/>
            </a:br>
            <a:r>
              <a:rPr lang="da-DK" sz="1600" b="1" dirty="0"/>
              <a:t> </a:t>
            </a:r>
            <a:r>
              <a:rPr lang="da-DK" sz="1600" dirty="0"/>
              <a:t/>
            </a:r>
            <a:br>
              <a:rPr lang="da-DK" sz="1600" dirty="0"/>
            </a:br>
            <a:r>
              <a:rPr lang="da-DK" sz="1600" b="1" dirty="0" err="1"/>
              <a:t>Explore</a:t>
            </a:r>
            <a:r>
              <a:rPr lang="da-DK" sz="1600" b="1" dirty="0"/>
              <a:t> </a:t>
            </a:r>
            <a:r>
              <a:rPr lang="da-DK" sz="1600" b="1" dirty="0" err="1"/>
              <a:t>opportunities</a:t>
            </a:r>
            <a:r>
              <a:rPr lang="da-DK" sz="1600" b="1" dirty="0"/>
              <a:t> public-private </a:t>
            </a:r>
            <a:r>
              <a:rPr lang="da-DK" sz="1600" b="1" dirty="0" err="1"/>
              <a:t>partnerships</a:t>
            </a:r>
            <a:r>
              <a:rPr lang="da-DK" sz="1600" b="1" dirty="0"/>
              <a:t> to </a:t>
            </a:r>
            <a:r>
              <a:rPr lang="da-DK" sz="1600" b="1" dirty="0" err="1"/>
              <a:t>establish</a:t>
            </a:r>
            <a:r>
              <a:rPr lang="da-DK" sz="1600" b="1" dirty="0"/>
              <a:t> fund, grant,</a:t>
            </a:r>
            <a:r>
              <a:rPr lang="da-DK" sz="1600" dirty="0"/>
              <a:t/>
            </a:r>
            <a:br>
              <a:rPr lang="da-DK" sz="1600" dirty="0"/>
            </a:br>
            <a:r>
              <a:rPr lang="da-DK" sz="1600" b="1" dirty="0"/>
              <a:t>pilot/demo </a:t>
            </a:r>
            <a:r>
              <a:rPr lang="da-DK" sz="1600" b="1" dirty="0" err="1"/>
              <a:t>plants</a:t>
            </a:r>
            <a:r>
              <a:rPr lang="da-DK" sz="1600" b="1" dirty="0"/>
              <a:t> a.m.</a:t>
            </a:r>
            <a:r>
              <a:rPr lang="da-DK" sz="1600" dirty="0"/>
              <a:t/>
            </a:r>
            <a:br>
              <a:rPr lang="da-DK" sz="1600" dirty="0"/>
            </a:br>
            <a:r>
              <a:rPr lang="da-DK" sz="1600" b="1" dirty="0"/>
              <a:t> </a:t>
            </a:r>
            <a:r>
              <a:rPr lang="da-DK" sz="1600" dirty="0"/>
              <a:t/>
            </a:r>
            <a:br>
              <a:rPr lang="da-DK" sz="1600" dirty="0"/>
            </a:br>
            <a:r>
              <a:rPr lang="da-DK" sz="1600" b="1" dirty="0" err="1"/>
              <a:t>Consider</a:t>
            </a:r>
            <a:r>
              <a:rPr lang="da-DK" sz="1600" b="1" dirty="0"/>
              <a:t> </a:t>
            </a:r>
            <a:r>
              <a:rPr lang="da-DK" sz="1600" b="1" dirty="0" err="1"/>
              <a:t>introducing</a:t>
            </a:r>
            <a:r>
              <a:rPr lang="da-DK" sz="1600" b="1" dirty="0"/>
              <a:t> a </a:t>
            </a:r>
            <a:r>
              <a:rPr lang="da-DK" sz="1600" b="1" dirty="0" err="1"/>
              <a:t>pan</a:t>
            </a:r>
            <a:r>
              <a:rPr lang="da-DK" sz="1600" b="1" dirty="0"/>
              <a:t>-Nordic </a:t>
            </a:r>
            <a:r>
              <a:rPr lang="da-DK" sz="1600" b="1" dirty="0" err="1"/>
              <a:t>blending</a:t>
            </a:r>
            <a:r>
              <a:rPr lang="da-DK" sz="1600" b="1" dirty="0"/>
              <a:t> </a:t>
            </a:r>
            <a:r>
              <a:rPr lang="da-DK" sz="1600" b="1" dirty="0" err="1"/>
              <a:t>requirements</a:t>
            </a:r>
            <a:r>
              <a:rPr lang="da-DK" sz="1600" b="1" dirty="0"/>
              <a:t> </a:t>
            </a:r>
            <a:r>
              <a:rPr lang="da-DK" sz="1600" b="1" dirty="0" err="1"/>
              <a:t>similar</a:t>
            </a:r>
            <a:r>
              <a:rPr lang="da-DK" sz="1600" b="1" dirty="0"/>
              <a:t> to the </a:t>
            </a:r>
            <a:r>
              <a:rPr lang="da-DK" sz="1600" b="1" dirty="0" err="1"/>
              <a:t>emerging</a:t>
            </a:r>
            <a:r>
              <a:rPr lang="da-DK" sz="1600" b="1" dirty="0"/>
              <a:t> Norwegian blend-in plan</a:t>
            </a:r>
            <a:r>
              <a:rPr lang="da-DK" sz="1600" dirty="0"/>
              <a:t/>
            </a:r>
            <a:br>
              <a:rPr lang="da-DK" sz="1600" dirty="0"/>
            </a:br>
            <a:r>
              <a:rPr lang="en-US" sz="1600" b="1" i="1" dirty="0"/>
              <a:t> </a:t>
            </a:r>
            <a:r>
              <a:rPr lang="da-DK" sz="1600" dirty="0"/>
              <a:t/>
            </a:r>
            <a:br>
              <a:rPr lang="da-DK" sz="1600" dirty="0"/>
            </a:br>
            <a:r>
              <a:rPr lang="en-US" sz="1600" b="1" dirty="0"/>
              <a:t>Evaluate (Nordic) market opportunities, could be a pre-qualification- or tender process,  procurement requirements  </a:t>
            </a:r>
            <a:r>
              <a:rPr lang="da-DK" sz="1600" dirty="0"/>
              <a:t/>
            </a:r>
            <a:br>
              <a:rPr lang="da-DK" sz="1600" dirty="0"/>
            </a:br>
            <a:r>
              <a:rPr lang="en-US" sz="1600" b="1" dirty="0"/>
              <a:t> </a:t>
            </a:r>
            <a:r>
              <a:rPr lang="da-DK" sz="1600" dirty="0"/>
              <a:t/>
            </a:r>
            <a:br>
              <a:rPr lang="da-DK" sz="1600" dirty="0"/>
            </a:br>
            <a:r>
              <a:rPr lang="en-US" sz="1600" b="1" dirty="0"/>
              <a:t>High priority to negotiations on aviation- and climate issues in international bodies </a:t>
            </a:r>
            <a:endParaRPr lang="da-DK" sz="1600" dirty="0"/>
          </a:p>
        </p:txBody>
      </p:sp>
      <p:sp>
        <p:nvSpPr>
          <p:cNvPr id="3" name="Undertitel 2">
            <a:extLst>
              <a:ext uri="{FF2B5EF4-FFF2-40B4-BE49-F238E27FC236}">
                <a16:creationId xmlns:a16="http://schemas.microsoft.com/office/drawing/2014/main" id="{A288F1E2-1D19-447F-A230-1889682CA8F7}"/>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285011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da-DK" altLang="da-DK" dirty="0"/>
              <a:t>FINLAND</a:t>
            </a:r>
          </a:p>
        </p:txBody>
      </p:sp>
      <p:sp>
        <p:nvSpPr>
          <p:cNvPr id="8195" name="Content Placeholder 2"/>
          <p:cNvSpPr>
            <a:spLocks noGrp="1"/>
          </p:cNvSpPr>
          <p:nvPr>
            <p:ph idx="1"/>
          </p:nvPr>
        </p:nvSpPr>
        <p:spPr>
          <a:xfrm>
            <a:off x="2051720" y="1600200"/>
            <a:ext cx="6635080" cy="4525963"/>
          </a:xfrm>
        </p:spPr>
        <p:txBody>
          <a:bodyPr/>
          <a:lstStyle/>
          <a:p>
            <a:r>
              <a:rPr lang="en-US" sz="1800" dirty="0"/>
              <a:t>2020 goal: 38 % of gross final consumption of energy, 10 % share of RES in energy for transportation. Has unilaterally increased the target share of RES in transportation to 20 % by 2020 </a:t>
            </a:r>
            <a:endParaRPr lang="en-US" altLang="da-DK" sz="1800" dirty="0"/>
          </a:p>
          <a:p>
            <a:pPr eaLnBrk="1" hangingPunct="1"/>
            <a:r>
              <a:rPr lang="en-US" altLang="da-DK" sz="1800" dirty="0"/>
              <a:t>Establish distribution infrastructure for alternative power sources in aviation by 2020</a:t>
            </a:r>
          </a:p>
          <a:p>
            <a:pPr eaLnBrk="1" hangingPunct="1"/>
            <a:r>
              <a:rPr lang="en-US" altLang="da-DK" sz="1800" dirty="0"/>
              <a:t>Innovations in fuel technology plays an important part of lessening the outflow of capital to oil producing countries and boosting export of Finnish clean tech</a:t>
            </a:r>
          </a:p>
          <a:p>
            <a:r>
              <a:rPr lang="en-US" altLang="da-DK" sz="1800" dirty="0"/>
              <a:t>Finland is ”</a:t>
            </a:r>
            <a:r>
              <a:rPr lang="en-US" altLang="da-DK" sz="1800" i="1" dirty="0"/>
              <a:t>extremely well-positioned to be among the first in the world to start extensive, continuous use of biofuels in aviation</a:t>
            </a:r>
            <a:r>
              <a:rPr lang="en-US" altLang="da-DK" sz="1800" dirty="0"/>
              <a:t>” (MTC, 2014)</a:t>
            </a:r>
          </a:p>
          <a:p>
            <a:r>
              <a:rPr lang="en-US" altLang="da-DK" sz="1800" dirty="0"/>
              <a:t>Issue of covering incremental costs of biojet production - 3 year model: Public subsidies cover 45% of incremental costs for “frontrunner companies”</a:t>
            </a:r>
          </a:p>
          <a:p>
            <a:pPr eaLnBrk="1" hangingPunct="1"/>
            <a:endParaRPr lang="en-US" altLang="da-DK" sz="1800" dirty="0"/>
          </a:p>
          <a:p>
            <a:pPr eaLnBrk="1" hangingPunct="1"/>
            <a:endParaRPr lang="en-US" altLang="da-DK" sz="1800" dirty="0"/>
          </a:p>
          <a:p>
            <a:pPr eaLnBrk="1" hangingPunct="1"/>
            <a:endParaRPr lang="en-US" altLang="da-DK" sz="1800" dirty="0"/>
          </a:p>
        </p:txBody>
      </p:sp>
      <p:pic>
        <p:nvPicPr>
          <p:cNvPr id="820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682750"/>
            <a:ext cx="1476000" cy="12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273967"/>
            <a:ext cx="1476000" cy="120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797" y="4797152"/>
            <a:ext cx="1476000" cy="128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Lige forbindelse 3"/>
          <p:cNvCxnSpPr/>
          <p:nvPr/>
        </p:nvCxnSpPr>
        <p:spPr>
          <a:xfrm flipV="1">
            <a:off x="20890" y="6669360"/>
            <a:ext cx="9123110" cy="1"/>
          </a:xfrm>
          <a:prstGeom prst="line">
            <a:avLst/>
          </a:prstGeom>
          <a:ln w="28575"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2"/>
          <p:cNvCxnSpPr/>
          <p:nvPr/>
        </p:nvCxnSpPr>
        <p:spPr>
          <a:xfrm flipV="1">
            <a:off x="701512" y="6442303"/>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2" name="Lige forbindelse 55"/>
          <p:cNvCxnSpPr/>
          <p:nvPr/>
        </p:nvCxnSpPr>
        <p:spPr>
          <a:xfrm flipV="1">
            <a:off x="5868080"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Lige forbindelse 56"/>
          <p:cNvCxnSpPr/>
          <p:nvPr/>
        </p:nvCxnSpPr>
        <p:spPr>
          <a:xfrm flipV="1">
            <a:off x="8451363"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4" name="Tekstfelt 57"/>
          <p:cNvSpPr txBox="1"/>
          <p:nvPr/>
        </p:nvSpPr>
        <p:spPr>
          <a:xfrm>
            <a:off x="130950" y="6165304"/>
            <a:ext cx="1152128" cy="276999"/>
          </a:xfrm>
          <a:prstGeom prst="rect">
            <a:avLst/>
          </a:prstGeom>
          <a:noFill/>
        </p:spPr>
        <p:txBody>
          <a:bodyPr wrap="square" rtlCol="0">
            <a:spAutoFit/>
          </a:bodyPr>
          <a:lstStyle/>
          <a:p>
            <a:pPr algn="ctr"/>
            <a:r>
              <a:rPr lang="da-DK" sz="1200" dirty="0"/>
              <a:t>BACKGROUND</a:t>
            </a:r>
          </a:p>
        </p:txBody>
      </p:sp>
      <p:sp>
        <p:nvSpPr>
          <p:cNvPr id="15" name="Tekstfelt 61"/>
          <p:cNvSpPr txBox="1"/>
          <p:nvPr/>
        </p:nvSpPr>
        <p:spPr>
          <a:xfrm>
            <a:off x="5346080" y="6392361"/>
            <a:ext cx="1044000" cy="276999"/>
          </a:xfrm>
          <a:prstGeom prst="rect">
            <a:avLst/>
          </a:prstGeom>
          <a:noFill/>
        </p:spPr>
        <p:txBody>
          <a:bodyPr wrap="square" rtlCol="0">
            <a:spAutoFit/>
          </a:bodyPr>
          <a:lstStyle/>
          <a:p>
            <a:pPr algn="ctr"/>
            <a:r>
              <a:rPr lang="da-DK" sz="1200" dirty="0">
                <a:solidFill>
                  <a:schemeClr val="bg1">
                    <a:lumMod val="65000"/>
                  </a:schemeClr>
                </a:solidFill>
              </a:rPr>
              <a:t>IMPACT</a:t>
            </a:r>
          </a:p>
        </p:txBody>
      </p:sp>
      <p:sp>
        <p:nvSpPr>
          <p:cNvPr id="16" name="Tekstfelt 62"/>
          <p:cNvSpPr txBox="1"/>
          <p:nvPr/>
        </p:nvSpPr>
        <p:spPr>
          <a:xfrm>
            <a:off x="6637722" y="6392361"/>
            <a:ext cx="1044000" cy="276999"/>
          </a:xfrm>
          <a:prstGeom prst="rect">
            <a:avLst/>
          </a:prstGeom>
          <a:noFill/>
        </p:spPr>
        <p:txBody>
          <a:bodyPr wrap="square" rtlCol="0">
            <a:spAutoFit/>
          </a:bodyPr>
          <a:lstStyle/>
          <a:p>
            <a:pPr algn="ctr"/>
            <a:r>
              <a:rPr lang="da-DK" sz="1200" dirty="0">
                <a:solidFill>
                  <a:schemeClr val="bg1">
                    <a:lumMod val="65000"/>
                  </a:schemeClr>
                </a:solidFill>
              </a:rPr>
              <a:t>BARRIERS</a:t>
            </a:r>
          </a:p>
        </p:txBody>
      </p:sp>
      <p:cxnSp>
        <p:nvCxnSpPr>
          <p:cNvPr id="17" name="Lige forbindelse 53"/>
          <p:cNvCxnSpPr/>
          <p:nvPr/>
        </p:nvCxnSpPr>
        <p:spPr>
          <a:xfrm flipV="1">
            <a:off x="3284796"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8" name="Tekstfelt 59"/>
          <p:cNvSpPr txBox="1"/>
          <p:nvPr/>
        </p:nvSpPr>
        <p:spPr>
          <a:xfrm>
            <a:off x="2762796" y="6392361"/>
            <a:ext cx="1044000" cy="276999"/>
          </a:xfrm>
          <a:prstGeom prst="rect">
            <a:avLst/>
          </a:prstGeom>
          <a:noFill/>
        </p:spPr>
        <p:txBody>
          <a:bodyPr wrap="square" rtlCol="0">
            <a:spAutoFit/>
          </a:bodyPr>
          <a:lstStyle/>
          <a:p>
            <a:pPr algn="ctr"/>
            <a:r>
              <a:rPr lang="da-DK" sz="1200" dirty="0">
                <a:solidFill>
                  <a:schemeClr val="bg1">
                    <a:lumMod val="65000"/>
                  </a:schemeClr>
                </a:solidFill>
              </a:rPr>
              <a:t>PRODUCTION</a:t>
            </a:r>
          </a:p>
        </p:txBody>
      </p:sp>
      <p:cxnSp>
        <p:nvCxnSpPr>
          <p:cNvPr id="19" name="Lige forbindelse 52"/>
          <p:cNvCxnSpPr/>
          <p:nvPr/>
        </p:nvCxnSpPr>
        <p:spPr>
          <a:xfrm flipV="1">
            <a:off x="1993154"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0" name="Tekstfelt 58"/>
          <p:cNvSpPr txBox="1"/>
          <p:nvPr/>
        </p:nvSpPr>
        <p:spPr>
          <a:xfrm>
            <a:off x="1471154" y="6392361"/>
            <a:ext cx="1044000" cy="276999"/>
          </a:xfrm>
          <a:prstGeom prst="rect">
            <a:avLst/>
          </a:prstGeom>
          <a:noFill/>
        </p:spPr>
        <p:txBody>
          <a:bodyPr wrap="square" rtlCol="0">
            <a:spAutoFit/>
          </a:bodyPr>
          <a:lstStyle/>
          <a:p>
            <a:pPr algn="ctr"/>
            <a:r>
              <a:rPr lang="da-DK" sz="1200" dirty="0">
                <a:solidFill>
                  <a:schemeClr val="bg1">
                    <a:lumMod val="65000"/>
                  </a:schemeClr>
                </a:solidFill>
              </a:rPr>
              <a:t>DEMAND</a:t>
            </a:r>
          </a:p>
        </p:txBody>
      </p:sp>
      <p:cxnSp>
        <p:nvCxnSpPr>
          <p:cNvPr id="21" name="Lige forbindelse 54"/>
          <p:cNvCxnSpPr/>
          <p:nvPr/>
        </p:nvCxnSpPr>
        <p:spPr>
          <a:xfrm flipV="1">
            <a:off x="4576438"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2" name="Tekstfelt 60"/>
          <p:cNvSpPr txBox="1"/>
          <p:nvPr/>
        </p:nvSpPr>
        <p:spPr>
          <a:xfrm>
            <a:off x="4054438" y="6392361"/>
            <a:ext cx="1044000" cy="276999"/>
          </a:xfrm>
          <a:prstGeom prst="rect">
            <a:avLst/>
          </a:prstGeom>
          <a:noFill/>
        </p:spPr>
        <p:txBody>
          <a:bodyPr wrap="square" rtlCol="0">
            <a:spAutoFit/>
          </a:bodyPr>
          <a:lstStyle/>
          <a:p>
            <a:pPr algn="ctr"/>
            <a:r>
              <a:rPr lang="da-DK" sz="1200" dirty="0">
                <a:solidFill>
                  <a:schemeClr val="bg1">
                    <a:lumMod val="65000"/>
                  </a:schemeClr>
                </a:solidFill>
              </a:rPr>
              <a:t>SCENARIOS</a:t>
            </a:r>
          </a:p>
        </p:txBody>
      </p:sp>
      <p:sp>
        <p:nvSpPr>
          <p:cNvPr id="23" name="Tekstfelt 62"/>
          <p:cNvSpPr txBox="1"/>
          <p:nvPr/>
        </p:nvSpPr>
        <p:spPr>
          <a:xfrm>
            <a:off x="7929363" y="6392361"/>
            <a:ext cx="1044000" cy="276999"/>
          </a:xfrm>
          <a:prstGeom prst="rect">
            <a:avLst/>
          </a:prstGeom>
          <a:noFill/>
        </p:spPr>
        <p:txBody>
          <a:bodyPr wrap="square" rtlCol="0">
            <a:spAutoFit/>
          </a:bodyPr>
          <a:lstStyle/>
          <a:p>
            <a:pPr algn="ctr"/>
            <a:r>
              <a:rPr lang="da-DK" sz="1200" dirty="0">
                <a:solidFill>
                  <a:schemeClr val="bg1">
                    <a:lumMod val="65000"/>
                  </a:schemeClr>
                </a:solidFill>
              </a:rPr>
              <a:t>CONCLUSION</a:t>
            </a:r>
          </a:p>
        </p:txBody>
      </p:sp>
      <p:cxnSp>
        <p:nvCxnSpPr>
          <p:cNvPr id="24" name="Lige forbindelse 55"/>
          <p:cNvCxnSpPr/>
          <p:nvPr/>
        </p:nvCxnSpPr>
        <p:spPr>
          <a:xfrm flipV="1">
            <a:off x="7159722"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369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da-DK" altLang="da-DK" dirty="0"/>
              <a:t>NORWAY</a:t>
            </a:r>
          </a:p>
        </p:txBody>
      </p:sp>
      <p:sp>
        <p:nvSpPr>
          <p:cNvPr id="10243" name="Content Placeholder 2"/>
          <p:cNvSpPr>
            <a:spLocks noGrp="1"/>
          </p:cNvSpPr>
          <p:nvPr>
            <p:ph idx="1"/>
          </p:nvPr>
        </p:nvSpPr>
        <p:spPr>
          <a:xfrm>
            <a:off x="1993154" y="1600200"/>
            <a:ext cx="6693646" cy="4525963"/>
          </a:xfrm>
        </p:spPr>
        <p:txBody>
          <a:bodyPr/>
          <a:lstStyle/>
          <a:p>
            <a:pPr lvl="0"/>
            <a:r>
              <a:rPr lang="en-US" sz="1800" dirty="0"/>
              <a:t>2020 target: 67.5 % share of RES of gross final consumption of energy. 10 % share of RES in energy for transportation. </a:t>
            </a:r>
            <a:endParaRPr lang="da-DK" sz="1800" dirty="0"/>
          </a:p>
          <a:p>
            <a:pPr eaLnBrk="1" hangingPunct="1"/>
            <a:endParaRPr lang="en-US" altLang="da-DK" sz="1800" dirty="0"/>
          </a:p>
          <a:p>
            <a:pPr eaLnBrk="1" hangingPunct="1"/>
            <a:r>
              <a:rPr lang="en-US" altLang="da-DK" sz="1800" dirty="0"/>
              <a:t>Identifies FT and AtJ as suitable pathways for a Norwegian production of sustainable aviation fuels</a:t>
            </a:r>
          </a:p>
          <a:p>
            <a:pPr eaLnBrk="1" hangingPunct="1"/>
            <a:r>
              <a:rPr lang="en-US" altLang="da-DK" sz="1800" dirty="0"/>
              <a:t>Study projects that the FT pathway could be price competitive (on a commercial scale) by 2021, however dependent on commercializing the byproducts of sustainable aviation fuels production</a:t>
            </a:r>
          </a:p>
          <a:p>
            <a:pPr eaLnBrk="1" hangingPunct="1"/>
            <a:r>
              <a:rPr lang="en-US" altLang="da-DK" sz="1800" dirty="0"/>
              <a:t>Conversion rate is one of the main drivers for profitability in the processes</a:t>
            </a:r>
          </a:p>
          <a:p>
            <a:pPr eaLnBrk="1" hangingPunct="1"/>
            <a:r>
              <a:rPr lang="en-US" altLang="da-DK" sz="1800" dirty="0"/>
              <a:t>Projections imply that AtJ will not be costs competitive vs. fossil jet fuels until after 2030</a:t>
            </a:r>
          </a:p>
          <a:p>
            <a:pPr eaLnBrk="1" hangingPunct="1"/>
            <a:endParaRPr lang="en-US" altLang="da-DK" sz="1800" dirty="0"/>
          </a:p>
          <a:p>
            <a:pPr eaLnBrk="1" hangingPunct="1"/>
            <a:endParaRPr lang="en-US" altLang="da-DK" sz="1800" dirty="0"/>
          </a:p>
        </p:txBody>
      </p:sp>
      <p:pic>
        <p:nvPicPr>
          <p:cNvPr id="102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4869160"/>
            <a:ext cx="1476000" cy="123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p:cNvPicPr>
            <a:picLocks noChangeAspect="1"/>
          </p:cNvPicPr>
          <p:nvPr/>
        </p:nvPicPr>
        <p:blipFill rotWithShape="1">
          <a:blip r:embed="rId3">
            <a:extLst>
              <a:ext uri="{28A0092B-C50C-407E-A947-70E740481C1C}">
                <a14:useLocalDpi xmlns:a14="http://schemas.microsoft.com/office/drawing/2010/main" val="0"/>
              </a:ext>
            </a:extLst>
          </a:blip>
          <a:srcRect b="10422"/>
          <a:stretch/>
        </p:blipFill>
        <p:spPr bwMode="auto">
          <a:xfrm>
            <a:off x="187325" y="1773239"/>
            <a:ext cx="14760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325" y="3289885"/>
            <a:ext cx="1476000" cy="116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Lige forbindelse 3"/>
          <p:cNvCxnSpPr/>
          <p:nvPr/>
        </p:nvCxnSpPr>
        <p:spPr>
          <a:xfrm flipV="1">
            <a:off x="20890" y="6669360"/>
            <a:ext cx="9123110" cy="1"/>
          </a:xfrm>
          <a:prstGeom prst="line">
            <a:avLst/>
          </a:prstGeom>
          <a:ln w="28575"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2"/>
          <p:cNvCxnSpPr/>
          <p:nvPr/>
        </p:nvCxnSpPr>
        <p:spPr>
          <a:xfrm flipV="1">
            <a:off x="701512" y="6442303"/>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2" name="Lige forbindelse 55"/>
          <p:cNvCxnSpPr/>
          <p:nvPr/>
        </p:nvCxnSpPr>
        <p:spPr>
          <a:xfrm flipV="1">
            <a:off x="5868080"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Lige forbindelse 56"/>
          <p:cNvCxnSpPr/>
          <p:nvPr/>
        </p:nvCxnSpPr>
        <p:spPr>
          <a:xfrm flipV="1">
            <a:off x="8451363"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4" name="Tekstfelt 57"/>
          <p:cNvSpPr txBox="1"/>
          <p:nvPr/>
        </p:nvSpPr>
        <p:spPr>
          <a:xfrm>
            <a:off x="130950" y="6165304"/>
            <a:ext cx="1152128" cy="276999"/>
          </a:xfrm>
          <a:prstGeom prst="rect">
            <a:avLst/>
          </a:prstGeom>
          <a:noFill/>
        </p:spPr>
        <p:txBody>
          <a:bodyPr wrap="square" rtlCol="0">
            <a:spAutoFit/>
          </a:bodyPr>
          <a:lstStyle/>
          <a:p>
            <a:pPr algn="ctr"/>
            <a:r>
              <a:rPr lang="da-DK" sz="1200" dirty="0"/>
              <a:t>BACKGROUND</a:t>
            </a:r>
          </a:p>
        </p:txBody>
      </p:sp>
      <p:sp>
        <p:nvSpPr>
          <p:cNvPr id="15" name="Tekstfelt 61"/>
          <p:cNvSpPr txBox="1"/>
          <p:nvPr/>
        </p:nvSpPr>
        <p:spPr>
          <a:xfrm>
            <a:off x="5346080" y="6392361"/>
            <a:ext cx="1044000" cy="276999"/>
          </a:xfrm>
          <a:prstGeom prst="rect">
            <a:avLst/>
          </a:prstGeom>
          <a:noFill/>
        </p:spPr>
        <p:txBody>
          <a:bodyPr wrap="square" rtlCol="0">
            <a:spAutoFit/>
          </a:bodyPr>
          <a:lstStyle/>
          <a:p>
            <a:pPr algn="ctr"/>
            <a:r>
              <a:rPr lang="da-DK" sz="1200" dirty="0">
                <a:solidFill>
                  <a:schemeClr val="bg1">
                    <a:lumMod val="65000"/>
                  </a:schemeClr>
                </a:solidFill>
              </a:rPr>
              <a:t>IMPACT</a:t>
            </a:r>
          </a:p>
        </p:txBody>
      </p:sp>
      <p:sp>
        <p:nvSpPr>
          <p:cNvPr id="16" name="Tekstfelt 62"/>
          <p:cNvSpPr txBox="1"/>
          <p:nvPr/>
        </p:nvSpPr>
        <p:spPr>
          <a:xfrm>
            <a:off x="6637722" y="6392361"/>
            <a:ext cx="1044000" cy="276999"/>
          </a:xfrm>
          <a:prstGeom prst="rect">
            <a:avLst/>
          </a:prstGeom>
          <a:noFill/>
        </p:spPr>
        <p:txBody>
          <a:bodyPr wrap="square" rtlCol="0">
            <a:spAutoFit/>
          </a:bodyPr>
          <a:lstStyle/>
          <a:p>
            <a:pPr algn="ctr"/>
            <a:r>
              <a:rPr lang="da-DK" sz="1200" dirty="0">
                <a:solidFill>
                  <a:schemeClr val="bg1">
                    <a:lumMod val="65000"/>
                  </a:schemeClr>
                </a:solidFill>
              </a:rPr>
              <a:t>BARRIERS</a:t>
            </a:r>
          </a:p>
        </p:txBody>
      </p:sp>
      <p:cxnSp>
        <p:nvCxnSpPr>
          <p:cNvPr id="17" name="Lige forbindelse 53"/>
          <p:cNvCxnSpPr/>
          <p:nvPr/>
        </p:nvCxnSpPr>
        <p:spPr>
          <a:xfrm flipV="1">
            <a:off x="3284796"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8" name="Tekstfelt 59"/>
          <p:cNvSpPr txBox="1"/>
          <p:nvPr/>
        </p:nvSpPr>
        <p:spPr>
          <a:xfrm>
            <a:off x="2762796" y="6392361"/>
            <a:ext cx="1044000" cy="276999"/>
          </a:xfrm>
          <a:prstGeom prst="rect">
            <a:avLst/>
          </a:prstGeom>
          <a:noFill/>
        </p:spPr>
        <p:txBody>
          <a:bodyPr wrap="square" rtlCol="0">
            <a:spAutoFit/>
          </a:bodyPr>
          <a:lstStyle/>
          <a:p>
            <a:pPr algn="ctr"/>
            <a:r>
              <a:rPr lang="da-DK" sz="1200" dirty="0">
                <a:solidFill>
                  <a:schemeClr val="bg1">
                    <a:lumMod val="65000"/>
                  </a:schemeClr>
                </a:solidFill>
              </a:rPr>
              <a:t>PRODUCTION</a:t>
            </a:r>
          </a:p>
        </p:txBody>
      </p:sp>
      <p:cxnSp>
        <p:nvCxnSpPr>
          <p:cNvPr id="19" name="Lige forbindelse 52"/>
          <p:cNvCxnSpPr/>
          <p:nvPr/>
        </p:nvCxnSpPr>
        <p:spPr>
          <a:xfrm flipV="1">
            <a:off x="1993154"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0" name="Tekstfelt 58"/>
          <p:cNvSpPr txBox="1"/>
          <p:nvPr/>
        </p:nvSpPr>
        <p:spPr>
          <a:xfrm>
            <a:off x="1471154" y="6392361"/>
            <a:ext cx="1044000" cy="276999"/>
          </a:xfrm>
          <a:prstGeom prst="rect">
            <a:avLst/>
          </a:prstGeom>
          <a:noFill/>
        </p:spPr>
        <p:txBody>
          <a:bodyPr wrap="square" rtlCol="0">
            <a:spAutoFit/>
          </a:bodyPr>
          <a:lstStyle/>
          <a:p>
            <a:pPr algn="ctr"/>
            <a:r>
              <a:rPr lang="da-DK" sz="1200" dirty="0">
                <a:solidFill>
                  <a:schemeClr val="bg1">
                    <a:lumMod val="65000"/>
                  </a:schemeClr>
                </a:solidFill>
              </a:rPr>
              <a:t>DEMAND</a:t>
            </a:r>
          </a:p>
        </p:txBody>
      </p:sp>
      <p:cxnSp>
        <p:nvCxnSpPr>
          <p:cNvPr id="21" name="Lige forbindelse 54"/>
          <p:cNvCxnSpPr/>
          <p:nvPr/>
        </p:nvCxnSpPr>
        <p:spPr>
          <a:xfrm flipV="1">
            <a:off x="4576438"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2" name="Tekstfelt 60"/>
          <p:cNvSpPr txBox="1"/>
          <p:nvPr/>
        </p:nvSpPr>
        <p:spPr>
          <a:xfrm>
            <a:off x="4054438" y="6392361"/>
            <a:ext cx="1044000" cy="276999"/>
          </a:xfrm>
          <a:prstGeom prst="rect">
            <a:avLst/>
          </a:prstGeom>
          <a:noFill/>
        </p:spPr>
        <p:txBody>
          <a:bodyPr wrap="square" rtlCol="0">
            <a:spAutoFit/>
          </a:bodyPr>
          <a:lstStyle/>
          <a:p>
            <a:pPr algn="ctr"/>
            <a:r>
              <a:rPr lang="da-DK" sz="1200" dirty="0">
                <a:solidFill>
                  <a:schemeClr val="bg1">
                    <a:lumMod val="65000"/>
                  </a:schemeClr>
                </a:solidFill>
              </a:rPr>
              <a:t>SCENARIOS</a:t>
            </a:r>
          </a:p>
        </p:txBody>
      </p:sp>
      <p:sp>
        <p:nvSpPr>
          <p:cNvPr id="23" name="Tekstfelt 62"/>
          <p:cNvSpPr txBox="1"/>
          <p:nvPr/>
        </p:nvSpPr>
        <p:spPr>
          <a:xfrm>
            <a:off x="7929363" y="6392361"/>
            <a:ext cx="1044000" cy="276999"/>
          </a:xfrm>
          <a:prstGeom prst="rect">
            <a:avLst/>
          </a:prstGeom>
          <a:noFill/>
        </p:spPr>
        <p:txBody>
          <a:bodyPr wrap="square" rtlCol="0">
            <a:spAutoFit/>
          </a:bodyPr>
          <a:lstStyle/>
          <a:p>
            <a:pPr algn="ctr"/>
            <a:r>
              <a:rPr lang="da-DK" sz="1200" dirty="0">
                <a:solidFill>
                  <a:schemeClr val="bg1">
                    <a:lumMod val="65000"/>
                  </a:schemeClr>
                </a:solidFill>
              </a:rPr>
              <a:t>CONCLUSION</a:t>
            </a:r>
          </a:p>
        </p:txBody>
      </p:sp>
      <p:cxnSp>
        <p:nvCxnSpPr>
          <p:cNvPr id="24" name="Lige forbindelse 55"/>
          <p:cNvCxnSpPr/>
          <p:nvPr/>
        </p:nvCxnSpPr>
        <p:spPr>
          <a:xfrm flipV="1">
            <a:off x="7159722"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4783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da-DK" altLang="da-DK" dirty="0"/>
              <a:t>ICELAND</a:t>
            </a:r>
          </a:p>
        </p:txBody>
      </p:sp>
      <p:sp>
        <p:nvSpPr>
          <p:cNvPr id="10243" name="Content Placeholder 2"/>
          <p:cNvSpPr>
            <a:spLocks noGrp="1"/>
          </p:cNvSpPr>
          <p:nvPr>
            <p:ph idx="1"/>
          </p:nvPr>
        </p:nvSpPr>
        <p:spPr/>
        <p:txBody>
          <a:bodyPr/>
          <a:lstStyle/>
          <a:p>
            <a:r>
              <a:rPr lang="en-US" sz="1800" dirty="0"/>
              <a:t>2020 goal: share of 73% of gross final consumption of energy, 10 % share of RES in energy for transportation </a:t>
            </a:r>
          </a:p>
          <a:p>
            <a:endParaRPr lang="en-US" sz="1800" dirty="0"/>
          </a:p>
          <a:p>
            <a:r>
              <a:rPr lang="en-US" sz="1800" dirty="0"/>
              <a:t>No national initiatives with regards to sustainable jet fuel in Iceland</a:t>
            </a:r>
            <a:endParaRPr lang="da-DK" sz="1800" dirty="0"/>
          </a:p>
          <a:p>
            <a:r>
              <a:rPr lang="en-US" sz="1800" dirty="0"/>
              <a:t>Lack of feedstock production</a:t>
            </a:r>
          </a:p>
          <a:p>
            <a:r>
              <a:rPr lang="en-US" altLang="da-DK" sz="1800" dirty="0"/>
              <a:t>Access to low-cost energy</a:t>
            </a:r>
          </a:p>
          <a:p>
            <a:r>
              <a:rPr lang="en-US" altLang="da-DK" sz="1800" dirty="0"/>
              <a:t>Potential for hydrogen-production</a:t>
            </a:r>
          </a:p>
          <a:p>
            <a:endParaRPr lang="en-US" sz="1800" dirty="0"/>
          </a:p>
          <a:p>
            <a:r>
              <a:rPr lang="en-US" sz="1800" dirty="0"/>
              <a:t>Icelandic National Renewable Energy Action Plan aims to enable Iceland to lead the way in coming years in experiments and production of sustainable energy sources, in part by supporting research and development and building up infrastructure</a:t>
            </a:r>
          </a:p>
          <a:p>
            <a:endParaRPr lang="en-US" altLang="da-DK" sz="1800" dirty="0"/>
          </a:p>
          <a:p>
            <a:pPr eaLnBrk="1" hangingPunct="1"/>
            <a:endParaRPr lang="en-US" altLang="da-DK" sz="1800" dirty="0"/>
          </a:p>
          <a:p>
            <a:pPr eaLnBrk="1" hangingPunct="1"/>
            <a:endParaRPr lang="en-US" altLang="da-DK" sz="1800" dirty="0"/>
          </a:p>
          <a:p>
            <a:pPr eaLnBrk="1" hangingPunct="1"/>
            <a:endParaRPr lang="en-US" altLang="da-DK" sz="1800" dirty="0"/>
          </a:p>
        </p:txBody>
      </p:sp>
      <p:cxnSp>
        <p:nvCxnSpPr>
          <p:cNvPr id="10" name="Lige forbindelse 3"/>
          <p:cNvCxnSpPr/>
          <p:nvPr/>
        </p:nvCxnSpPr>
        <p:spPr>
          <a:xfrm flipV="1">
            <a:off x="20890" y="6669360"/>
            <a:ext cx="9123110" cy="1"/>
          </a:xfrm>
          <a:prstGeom prst="line">
            <a:avLst/>
          </a:prstGeom>
          <a:ln w="28575"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2"/>
          <p:cNvCxnSpPr/>
          <p:nvPr/>
        </p:nvCxnSpPr>
        <p:spPr>
          <a:xfrm flipV="1">
            <a:off x="701512" y="6442303"/>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2" name="Lige forbindelse 55"/>
          <p:cNvCxnSpPr/>
          <p:nvPr/>
        </p:nvCxnSpPr>
        <p:spPr>
          <a:xfrm flipV="1">
            <a:off x="5868080"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Lige forbindelse 56"/>
          <p:cNvCxnSpPr/>
          <p:nvPr/>
        </p:nvCxnSpPr>
        <p:spPr>
          <a:xfrm flipV="1">
            <a:off x="8451363"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4" name="Tekstfelt 57"/>
          <p:cNvSpPr txBox="1"/>
          <p:nvPr/>
        </p:nvSpPr>
        <p:spPr>
          <a:xfrm>
            <a:off x="130950" y="6165304"/>
            <a:ext cx="1152128" cy="276999"/>
          </a:xfrm>
          <a:prstGeom prst="rect">
            <a:avLst/>
          </a:prstGeom>
          <a:noFill/>
        </p:spPr>
        <p:txBody>
          <a:bodyPr wrap="square" rtlCol="0">
            <a:spAutoFit/>
          </a:bodyPr>
          <a:lstStyle/>
          <a:p>
            <a:pPr algn="ctr"/>
            <a:r>
              <a:rPr lang="da-DK" sz="1200" dirty="0"/>
              <a:t>BACKGROUND</a:t>
            </a:r>
          </a:p>
        </p:txBody>
      </p:sp>
      <p:sp>
        <p:nvSpPr>
          <p:cNvPr id="15" name="Tekstfelt 61"/>
          <p:cNvSpPr txBox="1"/>
          <p:nvPr/>
        </p:nvSpPr>
        <p:spPr>
          <a:xfrm>
            <a:off x="5346080" y="6392361"/>
            <a:ext cx="1044000" cy="276999"/>
          </a:xfrm>
          <a:prstGeom prst="rect">
            <a:avLst/>
          </a:prstGeom>
          <a:noFill/>
        </p:spPr>
        <p:txBody>
          <a:bodyPr wrap="square" rtlCol="0">
            <a:spAutoFit/>
          </a:bodyPr>
          <a:lstStyle/>
          <a:p>
            <a:pPr algn="ctr"/>
            <a:r>
              <a:rPr lang="da-DK" sz="1200" dirty="0">
                <a:solidFill>
                  <a:schemeClr val="bg1">
                    <a:lumMod val="65000"/>
                  </a:schemeClr>
                </a:solidFill>
              </a:rPr>
              <a:t>IMPACT</a:t>
            </a:r>
          </a:p>
        </p:txBody>
      </p:sp>
      <p:sp>
        <p:nvSpPr>
          <p:cNvPr id="16" name="Tekstfelt 62"/>
          <p:cNvSpPr txBox="1"/>
          <p:nvPr/>
        </p:nvSpPr>
        <p:spPr>
          <a:xfrm>
            <a:off x="6637722" y="6392361"/>
            <a:ext cx="1044000" cy="276999"/>
          </a:xfrm>
          <a:prstGeom prst="rect">
            <a:avLst/>
          </a:prstGeom>
          <a:noFill/>
        </p:spPr>
        <p:txBody>
          <a:bodyPr wrap="square" rtlCol="0">
            <a:spAutoFit/>
          </a:bodyPr>
          <a:lstStyle/>
          <a:p>
            <a:pPr algn="ctr"/>
            <a:r>
              <a:rPr lang="da-DK" sz="1200" dirty="0">
                <a:solidFill>
                  <a:schemeClr val="bg1">
                    <a:lumMod val="65000"/>
                  </a:schemeClr>
                </a:solidFill>
              </a:rPr>
              <a:t>BARRIERS</a:t>
            </a:r>
          </a:p>
        </p:txBody>
      </p:sp>
      <p:cxnSp>
        <p:nvCxnSpPr>
          <p:cNvPr id="17" name="Lige forbindelse 53"/>
          <p:cNvCxnSpPr/>
          <p:nvPr/>
        </p:nvCxnSpPr>
        <p:spPr>
          <a:xfrm flipV="1">
            <a:off x="3284796"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8" name="Tekstfelt 59"/>
          <p:cNvSpPr txBox="1"/>
          <p:nvPr/>
        </p:nvSpPr>
        <p:spPr>
          <a:xfrm>
            <a:off x="2762796" y="6392361"/>
            <a:ext cx="1044000" cy="276999"/>
          </a:xfrm>
          <a:prstGeom prst="rect">
            <a:avLst/>
          </a:prstGeom>
          <a:noFill/>
        </p:spPr>
        <p:txBody>
          <a:bodyPr wrap="square" rtlCol="0">
            <a:spAutoFit/>
          </a:bodyPr>
          <a:lstStyle/>
          <a:p>
            <a:pPr algn="ctr"/>
            <a:r>
              <a:rPr lang="da-DK" sz="1200" dirty="0">
                <a:solidFill>
                  <a:schemeClr val="bg1">
                    <a:lumMod val="65000"/>
                  </a:schemeClr>
                </a:solidFill>
              </a:rPr>
              <a:t>PRODUCTION</a:t>
            </a:r>
          </a:p>
        </p:txBody>
      </p:sp>
      <p:cxnSp>
        <p:nvCxnSpPr>
          <p:cNvPr id="19" name="Lige forbindelse 52"/>
          <p:cNvCxnSpPr/>
          <p:nvPr/>
        </p:nvCxnSpPr>
        <p:spPr>
          <a:xfrm flipV="1">
            <a:off x="1993154"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0" name="Tekstfelt 58"/>
          <p:cNvSpPr txBox="1"/>
          <p:nvPr/>
        </p:nvSpPr>
        <p:spPr>
          <a:xfrm>
            <a:off x="1471154" y="6392361"/>
            <a:ext cx="1044000" cy="276999"/>
          </a:xfrm>
          <a:prstGeom prst="rect">
            <a:avLst/>
          </a:prstGeom>
          <a:noFill/>
        </p:spPr>
        <p:txBody>
          <a:bodyPr wrap="square" rtlCol="0">
            <a:spAutoFit/>
          </a:bodyPr>
          <a:lstStyle/>
          <a:p>
            <a:pPr algn="ctr"/>
            <a:r>
              <a:rPr lang="da-DK" sz="1200" dirty="0">
                <a:solidFill>
                  <a:schemeClr val="bg1">
                    <a:lumMod val="65000"/>
                  </a:schemeClr>
                </a:solidFill>
              </a:rPr>
              <a:t>DEMAND</a:t>
            </a:r>
          </a:p>
        </p:txBody>
      </p:sp>
      <p:cxnSp>
        <p:nvCxnSpPr>
          <p:cNvPr id="21" name="Lige forbindelse 54"/>
          <p:cNvCxnSpPr/>
          <p:nvPr/>
        </p:nvCxnSpPr>
        <p:spPr>
          <a:xfrm flipV="1">
            <a:off x="4576438"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2" name="Tekstfelt 60"/>
          <p:cNvSpPr txBox="1"/>
          <p:nvPr/>
        </p:nvSpPr>
        <p:spPr>
          <a:xfrm>
            <a:off x="4054438" y="6392361"/>
            <a:ext cx="1044000" cy="276999"/>
          </a:xfrm>
          <a:prstGeom prst="rect">
            <a:avLst/>
          </a:prstGeom>
          <a:noFill/>
        </p:spPr>
        <p:txBody>
          <a:bodyPr wrap="square" rtlCol="0">
            <a:spAutoFit/>
          </a:bodyPr>
          <a:lstStyle/>
          <a:p>
            <a:pPr algn="ctr"/>
            <a:r>
              <a:rPr lang="da-DK" sz="1200" dirty="0">
                <a:solidFill>
                  <a:schemeClr val="bg1">
                    <a:lumMod val="65000"/>
                  </a:schemeClr>
                </a:solidFill>
              </a:rPr>
              <a:t>SCENARIOS</a:t>
            </a:r>
          </a:p>
        </p:txBody>
      </p:sp>
      <p:sp>
        <p:nvSpPr>
          <p:cNvPr id="23" name="Tekstfelt 62"/>
          <p:cNvSpPr txBox="1"/>
          <p:nvPr/>
        </p:nvSpPr>
        <p:spPr>
          <a:xfrm>
            <a:off x="7929363" y="6392361"/>
            <a:ext cx="1044000" cy="276999"/>
          </a:xfrm>
          <a:prstGeom prst="rect">
            <a:avLst/>
          </a:prstGeom>
          <a:noFill/>
        </p:spPr>
        <p:txBody>
          <a:bodyPr wrap="square" rtlCol="0">
            <a:spAutoFit/>
          </a:bodyPr>
          <a:lstStyle/>
          <a:p>
            <a:pPr algn="ctr"/>
            <a:r>
              <a:rPr lang="da-DK" sz="1200" dirty="0">
                <a:solidFill>
                  <a:schemeClr val="bg1">
                    <a:lumMod val="65000"/>
                  </a:schemeClr>
                </a:solidFill>
              </a:rPr>
              <a:t>CONCLUSION</a:t>
            </a:r>
          </a:p>
        </p:txBody>
      </p:sp>
      <p:cxnSp>
        <p:nvCxnSpPr>
          <p:cNvPr id="24" name="Lige forbindelse 55"/>
          <p:cNvCxnSpPr/>
          <p:nvPr/>
        </p:nvCxnSpPr>
        <p:spPr>
          <a:xfrm flipV="1">
            <a:off x="7159722" y="6669360"/>
            <a:ext cx="0" cy="180000"/>
          </a:xfrm>
          <a:prstGeom prst="line">
            <a:avLst/>
          </a:prstGeom>
          <a:ln w="38100" cap="rnd">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620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7F7F5-1111-4861-BEDE-A395535A5B7B}"/>
              </a:ext>
            </a:extLst>
          </p:cNvPr>
          <p:cNvSpPr>
            <a:spLocks noGrp="1"/>
          </p:cNvSpPr>
          <p:nvPr>
            <p:ph type="title"/>
          </p:nvPr>
        </p:nvSpPr>
        <p:spPr>
          <a:xfrm>
            <a:off x="107504" y="116632"/>
            <a:ext cx="9001000" cy="1301006"/>
          </a:xfrm>
        </p:spPr>
        <p:txBody>
          <a:bodyPr>
            <a:noAutofit/>
          </a:bodyPr>
          <a:lstStyle/>
          <a:p>
            <a:r>
              <a:rPr lang="en-US" sz="2000" b="1" dirty="0">
                <a:latin typeface="Helvetica Neue"/>
                <a:cs typeface="Helvetica Neue"/>
              </a:rPr>
              <a:t>Criteria, calculations, certifications to be coordinated</a:t>
            </a:r>
            <a:r>
              <a:rPr lang="en-US" sz="2000" b="1">
                <a:latin typeface="Helvetica Neue"/>
                <a:cs typeface="Helvetica Neue"/>
              </a:rPr>
              <a:t/>
            </a:r>
            <a:br>
              <a:rPr lang="en-US" sz="2000" b="1">
                <a:latin typeface="Helvetica Neue"/>
                <a:cs typeface="Helvetica Neue"/>
              </a:rPr>
            </a:br>
            <a:r>
              <a:rPr lang="en-US" sz="2000" b="1">
                <a:latin typeface="Helvetica Neue"/>
              </a:rPr>
              <a:t>ICAO/CORSIA, </a:t>
            </a:r>
            <a:r>
              <a:rPr lang="en-US" sz="2000" b="1" dirty="0">
                <a:latin typeface="Helvetica Neue"/>
              </a:rPr>
              <a:t>IPCC, IATA, EU-RED2, approved bodies and NGO’s</a:t>
            </a:r>
            <a:r>
              <a:rPr lang="da-DK" sz="2400" dirty="0"/>
              <a:t/>
            </a:r>
            <a:br>
              <a:rPr lang="da-DK" sz="2400" dirty="0"/>
            </a:br>
            <a:endParaRPr lang="da-DK" sz="2400" dirty="0"/>
          </a:p>
        </p:txBody>
      </p:sp>
      <p:sp>
        <p:nvSpPr>
          <p:cNvPr id="3" name="Pladsholder til indhold 2">
            <a:extLst>
              <a:ext uri="{FF2B5EF4-FFF2-40B4-BE49-F238E27FC236}">
                <a16:creationId xmlns:a16="http://schemas.microsoft.com/office/drawing/2014/main" id="{9B40A8B2-0102-4095-9D70-1BF57919ECED}"/>
              </a:ext>
            </a:extLst>
          </p:cNvPr>
          <p:cNvSpPr>
            <a:spLocks noGrp="1"/>
          </p:cNvSpPr>
          <p:nvPr>
            <p:ph idx="1"/>
          </p:nvPr>
        </p:nvSpPr>
        <p:spPr>
          <a:xfrm>
            <a:off x="457200" y="1052736"/>
            <a:ext cx="8229600" cy="5832648"/>
          </a:xfrm>
        </p:spPr>
        <p:txBody>
          <a:bodyPr>
            <a:noAutofit/>
          </a:bodyPr>
          <a:lstStyle/>
          <a:p>
            <a:r>
              <a:rPr lang="da-DK" sz="1600" dirty="0"/>
              <a:t>Sustainable jetfuel – CO2 </a:t>
            </a:r>
            <a:r>
              <a:rPr lang="da-DK" sz="1600" dirty="0" err="1"/>
              <a:t>reduction</a:t>
            </a:r>
            <a:r>
              <a:rPr lang="da-DK" sz="1600" dirty="0"/>
              <a:t> 50-80% (35-85?)</a:t>
            </a:r>
          </a:p>
          <a:p>
            <a:pPr marL="457200" lvl="1" indent="0">
              <a:buNone/>
            </a:pPr>
            <a:endParaRPr lang="da-DK" sz="1600" dirty="0"/>
          </a:p>
          <a:p>
            <a:r>
              <a:rPr lang="da-DK" sz="1600" dirty="0"/>
              <a:t>Other </a:t>
            </a:r>
            <a:r>
              <a:rPr lang="da-DK" sz="1600" dirty="0" err="1"/>
              <a:t>climate</a:t>
            </a:r>
            <a:r>
              <a:rPr lang="da-DK" sz="1600" dirty="0"/>
              <a:t> </a:t>
            </a:r>
            <a:r>
              <a:rPr lang="da-DK" sz="1600" dirty="0" err="1"/>
              <a:t>affecting</a:t>
            </a:r>
            <a:r>
              <a:rPr lang="da-DK" sz="1600" dirty="0"/>
              <a:t> emissions</a:t>
            </a:r>
          </a:p>
          <a:p>
            <a:pPr lvl="1"/>
            <a:r>
              <a:rPr lang="en-US" sz="1600" dirty="0"/>
              <a:t>Biofuels do not contain </a:t>
            </a:r>
            <a:r>
              <a:rPr lang="en-US" sz="1600" u="sng" dirty="0">
                <a:solidFill>
                  <a:srgbClr val="0070C0"/>
                </a:solidFill>
              </a:rPr>
              <a:t>sulfur</a:t>
            </a:r>
            <a:r>
              <a:rPr lang="en-US" sz="1600" dirty="0"/>
              <a:t> compounds - not emit sulfur dioxide</a:t>
            </a:r>
          </a:p>
          <a:p>
            <a:pPr lvl="1"/>
            <a:r>
              <a:rPr lang="da-DK" sz="1600" dirty="0"/>
              <a:t>Biofuels '</a:t>
            </a:r>
            <a:r>
              <a:rPr lang="da-DK" sz="1600" dirty="0" err="1"/>
              <a:t>could</a:t>
            </a:r>
            <a:r>
              <a:rPr lang="da-DK" sz="1600" dirty="0"/>
              <a:t> (?) limit jet </a:t>
            </a:r>
            <a:r>
              <a:rPr lang="da-DK" sz="1600" dirty="0" err="1"/>
              <a:t>contrails</a:t>
            </a:r>
            <a:r>
              <a:rPr lang="da-DK" sz="1600" dirty="0"/>
              <a:t>, </a:t>
            </a:r>
            <a:r>
              <a:rPr lang="da-DK" sz="1600" dirty="0" err="1"/>
              <a:t>because</a:t>
            </a:r>
            <a:r>
              <a:rPr lang="da-DK" sz="1600" dirty="0"/>
              <a:t> of </a:t>
            </a:r>
            <a:r>
              <a:rPr lang="da-DK" sz="1600" u="sng" dirty="0" err="1">
                <a:solidFill>
                  <a:srgbClr val="0070C0"/>
                </a:solidFill>
              </a:rPr>
              <a:t>less</a:t>
            </a:r>
            <a:r>
              <a:rPr lang="da-DK" sz="1600" u="sng" dirty="0">
                <a:solidFill>
                  <a:srgbClr val="0070C0"/>
                </a:solidFill>
              </a:rPr>
              <a:t> </a:t>
            </a:r>
            <a:r>
              <a:rPr lang="da-DK" sz="1600" u="sng" dirty="0" err="1">
                <a:solidFill>
                  <a:srgbClr val="0070C0"/>
                </a:solidFill>
              </a:rPr>
              <a:t>soot</a:t>
            </a:r>
            <a:r>
              <a:rPr lang="da-DK" sz="1600" u="sng" dirty="0">
                <a:solidFill>
                  <a:srgbClr val="0070C0"/>
                </a:solidFill>
              </a:rPr>
              <a:t> </a:t>
            </a:r>
            <a:r>
              <a:rPr lang="da-DK" sz="1600" u="sng" dirty="0" err="1">
                <a:solidFill>
                  <a:srgbClr val="0070C0"/>
                </a:solidFill>
              </a:rPr>
              <a:t>particles</a:t>
            </a:r>
            <a:endParaRPr lang="da-DK" sz="1600" u="sng" dirty="0">
              <a:solidFill>
                <a:srgbClr val="0070C0"/>
              </a:solidFill>
            </a:endParaRPr>
          </a:p>
          <a:p>
            <a:pPr lvl="1"/>
            <a:r>
              <a:rPr lang="da-DK" sz="1600" dirty="0"/>
              <a:t>Biodiesel has a </a:t>
            </a:r>
            <a:r>
              <a:rPr lang="da-DK" sz="1600" dirty="0" err="1"/>
              <a:t>higher</a:t>
            </a:r>
            <a:r>
              <a:rPr lang="da-DK" sz="1600" dirty="0"/>
              <a:t> </a:t>
            </a:r>
            <a:r>
              <a:rPr lang="da-DK" sz="1600" dirty="0" err="1">
                <a:hlinkClick r:id="rId2" tooltip="Cetane rating"/>
              </a:rPr>
              <a:t>cetane</a:t>
            </a:r>
            <a:r>
              <a:rPr lang="da-DK" sz="1600" dirty="0">
                <a:hlinkClick r:id="rId2" tooltip="Cetane rating"/>
              </a:rPr>
              <a:t> rating</a:t>
            </a:r>
            <a:r>
              <a:rPr lang="da-DK" sz="1600" dirty="0"/>
              <a:t> </a:t>
            </a:r>
            <a:r>
              <a:rPr lang="da-DK" sz="1600" dirty="0" err="1"/>
              <a:t>than</a:t>
            </a:r>
            <a:r>
              <a:rPr lang="da-DK" sz="1600" dirty="0"/>
              <a:t> petrodiesel, </a:t>
            </a:r>
            <a:r>
              <a:rPr lang="da-DK" sz="1600" dirty="0" err="1"/>
              <a:t>which</a:t>
            </a:r>
            <a:r>
              <a:rPr lang="da-DK" sz="1600" dirty="0"/>
              <a:t> </a:t>
            </a:r>
            <a:r>
              <a:rPr lang="da-DK" sz="1600" dirty="0" err="1"/>
              <a:t>can</a:t>
            </a:r>
            <a:r>
              <a:rPr lang="da-DK" sz="1600" dirty="0"/>
              <a:t> (?) </a:t>
            </a:r>
            <a:r>
              <a:rPr lang="da-DK" sz="1600" dirty="0" err="1"/>
              <a:t>improve</a:t>
            </a:r>
            <a:r>
              <a:rPr lang="da-DK" sz="1600" dirty="0"/>
              <a:t> performance and </a:t>
            </a:r>
            <a:r>
              <a:rPr lang="da-DK" sz="1600" dirty="0" err="1"/>
              <a:t>clean</a:t>
            </a:r>
            <a:r>
              <a:rPr lang="da-DK" sz="1600" dirty="0"/>
              <a:t> up emissions </a:t>
            </a:r>
            <a:r>
              <a:rPr lang="da-DK" sz="1600" dirty="0" err="1"/>
              <a:t>compared</a:t>
            </a:r>
            <a:r>
              <a:rPr lang="da-DK" sz="1600" dirty="0"/>
              <a:t> to </a:t>
            </a:r>
            <a:r>
              <a:rPr lang="da-DK" sz="1600" dirty="0" err="1"/>
              <a:t>crude</a:t>
            </a:r>
            <a:r>
              <a:rPr lang="da-DK" sz="1600" dirty="0"/>
              <a:t> </a:t>
            </a:r>
            <a:r>
              <a:rPr lang="da-DK" sz="1600" dirty="0" err="1"/>
              <a:t>petro</a:t>
            </a:r>
            <a:r>
              <a:rPr lang="da-DK" sz="1600" dirty="0"/>
              <a:t>-diesel. </a:t>
            </a:r>
          </a:p>
          <a:p>
            <a:pPr lvl="1"/>
            <a:r>
              <a:rPr lang="da-DK" sz="1600" dirty="0"/>
              <a:t>Biodiesel </a:t>
            </a:r>
            <a:r>
              <a:rPr lang="da-DK" sz="1600" dirty="0" err="1"/>
              <a:t>contains</a:t>
            </a:r>
            <a:r>
              <a:rPr lang="da-DK" sz="1600" dirty="0"/>
              <a:t> (?) </a:t>
            </a:r>
            <a:r>
              <a:rPr lang="da-DK" sz="1600" dirty="0" err="1"/>
              <a:t>fewer</a:t>
            </a:r>
            <a:r>
              <a:rPr lang="da-DK" sz="1600" dirty="0"/>
              <a:t> </a:t>
            </a:r>
            <a:r>
              <a:rPr lang="da-DK" sz="1600" dirty="0" err="1">
                <a:hlinkClick r:id="rId3" tooltip="Aromatic hydrocarbon"/>
              </a:rPr>
              <a:t>aromatic</a:t>
            </a:r>
            <a:r>
              <a:rPr lang="da-DK" sz="1600" dirty="0">
                <a:hlinkClick r:id="rId3" tooltip="Aromatic hydrocarbon"/>
              </a:rPr>
              <a:t> </a:t>
            </a:r>
            <a:r>
              <a:rPr lang="da-DK" sz="1600" dirty="0" err="1">
                <a:hlinkClick r:id="rId3" tooltip="Aromatic hydrocarbon"/>
              </a:rPr>
              <a:t>hydrocarbons</a:t>
            </a:r>
            <a:r>
              <a:rPr lang="da-DK" sz="1600" dirty="0"/>
              <a:t>: </a:t>
            </a:r>
            <a:r>
              <a:rPr lang="da-DK" sz="1600" dirty="0" err="1"/>
              <a:t>benzofluoranthene</a:t>
            </a:r>
            <a:r>
              <a:rPr lang="da-DK" sz="1600" dirty="0"/>
              <a:t>: 56% </a:t>
            </a:r>
            <a:r>
              <a:rPr lang="da-DK" sz="1600" dirty="0" err="1"/>
              <a:t>reduction</a:t>
            </a:r>
            <a:r>
              <a:rPr lang="da-DK" sz="1600" dirty="0"/>
              <a:t>; </a:t>
            </a:r>
            <a:r>
              <a:rPr lang="da-DK" sz="1600" dirty="0" err="1"/>
              <a:t>Benzopyrenes</a:t>
            </a:r>
            <a:r>
              <a:rPr lang="da-DK" sz="1600" dirty="0"/>
              <a:t>: 71% </a:t>
            </a:r>
            <a:r>
              <a:rPr lang="da-DK" sz="1600" dirty="0" err="1"/>
              <a:t>reduction</a:t>
            </a:r>
            <a:endParaRPr lang="da-DK" sz="1600" dirty="0"/>
          </a:p>
          <a:p>
            <a:pPr lvl="1"/>
            <a:r>
              <a:rPr lang="da-DK" sz="1600" dirty="0"/>
              <a:t>Ultrafine </a:t>
            </a:r>
            <a:r>
              <a:rPr lang="da-DK" sz="1600" dirty="0" err="1"/>
              <a:t>particles</a:t>
            </a:r>
            <a:endParaRPr lang="da-DK" sz="1600" dirty="0"/>
          </a:p>
          <a:p>
            <a:pPr lvl="1"/>
            <a:endParaRPr lang="da-DK" sz="1600" dirty="0"/>
          </a:p>
          <a:p>
            <a:r>
              <a:rPr lang="da-DK" sz="1600" dirty="0"/>
              <a:t>Sustainability </a:t>
            </a:r>
            <a:r>
              <a:rPr lang="da-DK" sz="1600" dirty="0" err="1"/>
              <a:t>criteria</a:t>
            </a:r>
            <a:r>
              <a:rPr lang="da-DK" sz="1600" dirty="0"/>
              <a:t>/definitions, </a:t>
            </a:r>
            <a:r>
              <a:rPr lang="da-DK" sz="1600" dirty="0" err="1"/>
              <a:t>decissions</a:t>
            </a:r>
            <a:r>
              <a:rPr lang="da-DK" sz="1600" dirty="0"/>
              <a:t> and </a:t>
            </a:r>
            <a:r>
              <a:rPr lang="da-DK" sz="1600" dirty="0" err="1"/>
              <a:t>developments</a:t>
            </a:r>
            <a:endParaRPr lang="da-DK" sz="1600" dirty="0"/>
          </a:p>
          <a:p>
            <a:pPr lvl="1"/>
            <a:r>
              <a:rPr lang="da-DK" sz="1600" dirty="0"/>
              <a:t>Palm </a:t>
            </a:r>
            <a:r>
              <a:rPr lang="da-DK" sz="1600" dirty="0" err="1"/>
              <a:t>oil</a:t>
            </a:r>
            <a:r>
              <a:rPr lang="da-DK" sz="1600" dirty="0"/>
              <a:t>, tobacco </a:t>
            </a:r>
            <a:r>
              <a:rPr lang="da-DK" sz="1600" dirty="0" err="1"/>
              <a:t>plants</a:t>
            </a:r>
            <a:r>
              <a:rPr lang="da-DK" sz="1600" dirty="0"/>
              <a:t>, </a:t>
            </a:r>
            <a:r>
              <a:rPr lang="da-DK" sz="1600" dirty="0" err="1"/>
              <a:t>eucalyptus</a:t>
            </a:r>
            <a:r>
              <a:rPr lang="da-DK" sz="1600" dirty="0"/>
              <a:t>, </a:t>
            </a:r>
            <a:r>
              <a:rPr lang="da-DK" sz="1600" dirty="0" err="1"/>
              <a:t>jatropha</a:t>
            </a:r>
            <a:r>
              <a:rPr lang="da-DK" sz="1600" dirty="0"/>
              <a:t>, camelina, forrest, land use, </a:t>
            </a:r>
            <a:r>
              <a:rPr lang="da-DK" sz="1600" dirty="0" err="1"/>
              <a:t>algae</a:t>
            </a:r>
            <a:r>
              <a:rPr lang="da-DK" sz="1600" dirty="0"/>
              <a:t>, </a:t>
            </a:r>
            <a:r>
              <a:rPr lang="da-DK" sz="1600" dirty="0" err="1"/>
              <a:t>used</a:t>
            </a:r>
            <a:r>
              <a:rPr lang="da-DK" sz="1600" dirty="0"/>
              <a:t> </a:t>
            </a:r>
            <a:r>
              <a:rPr lang="da-DK" sz="1600" dirty="0" err="1"/>
              <a:t>cooking</a:t>
            </a:r>
            <a:r>
              <a:rPr lang="da-DK" sz="1600" dirty="0"/>
              <a:t> </a:t>
            </a:r>
            <a:r>
              <a:rPr lang="da-DK" sz="1600" dirty="0" err="1"/>
              <a:t>oils</a:t>
            </a:r>
            <a:r>
              <a:rPr lang="da-DK" sz="1600" dirty="0"/>
              <a:t>, </a:t>
            </a:r>
            <a:r>
              <a:rPr lang="da-DK" sz="1600" dirty="0" err="1"/>
              <a:t>corn</a:t>
            </a:r>
            <a:r>
              <a:rPr lang="da-DK" sz="1600" dirty="0"/>
              <a:t>, </a:t>
            </a:r>
            <a:r>
              <a:rPr lang="da-DK" sz="1600" dirty="0" err="1"/>
              <a:t>straw</a:t>
            </a:r>
            <a:r>
              <a:rPr lang="da-DK" sz="1600" dirty="0"/>
              <a:t>, </a:t>
            </a:r>
            <a:r>
              <a:rPr lang="da-DK" sz="1600" dirty="0" err="1"/>
              <a:t>waste</a:t>
            </a:r>
            <a:r>
              <a:rPr lang="da-DK" sz="1600" dirty="0"/>
              <a:t> from </a:t>
            </a:r>
            <a:r>
              <a:rPr lang="da-DK" sz="1600" dirty="0" err="1"/>
              <a:t>household</a:t>
            </a:r>
            <a:r>
              <a:rPr lang="da-DK" sz="1600" dirty="0"/>
              <a:t> and </a:t>
            </a:r>
            <a:r>
              <a:rPr lang="da-DK" sz="1600" dirty="0" err="1"/>
              <a:t>industry</a:t>
            </a:r>
            <a:r>
              <a:rPr lang="da-DK" sz="1600" dirty="0"/>
              <a:t> etc</a:t>
            </a:r>
          </a:p>
          <a:p>
            <a:pPr marL="457200" lvl="1" indent="0">
              <a:buNone/>
            </a:pPr>
            <a:endParaRPr lang="da-DK" sz="1600" dirty="0"/>
          </a:p>
          <a:p>
            <a:r>
              <a:rPr lang="da-DK" sz="1600" dirty="0"/>
              <a:t>Other alternatives </a:t>
            </a:r>
            <a:r>
              <a:rPr lang="da-DK" sz="1600" dirty="0" err="1"/>
              <a:t>such</a:t>
            </a:r>
            <a:r>
              <a:rPr lang="da-DK" sz="1600" dirty="0"/>
              <a:t> as </a:t>
            </a:r>
            <a:r>
              <a:rPr lang="da-DK" sz="1600" dirty="0" err="1"/>
              <a:t>electrofuels</a:t>
            </a:r>
            <a:endParaRPr lang="da-DK" sz="1600" dirty="0"/>
          </a:p>
          <a:p>
            <a:pPr lvl="1"/>
            <a:r>
              <a:rPr lang="en-US" sz="1600" dirty="0"/>
              <a:t>Power to Liquid by capture CO2 and convert into syngas</a:t>
            </a:r>
          </a:p>
          <a:p>
            <a:pPr marL="457200" lvl="1" indent="0">
              <a:buNone/>
            </a:pPr>
            <a:endParaRPr lang="da-DK" sz="1600" dirty="0"/>
          </a:p>
          <a:p>
            <a:r>
              <a:rPr lang="da-DK" sz="1600" dirty="0" err="1"/>
              <a:t>Electricity</a:t>
            </a:r>
            <a:r>
              <a:rPr lang="da-DK" sz="1600" dirty="0"/>
              <a:t> as power </a:t>
            </a:r>
            <a:r>
              <a:rPr lang="da-DK" sz="1600" dirty="0" err="1"/>
              <a:t>supply</a:t>
            </a:r>
            <a:endParaRPr lang="da-DK" sz="1600" dirty="0"/>
          </a:p>
          <a:p>
            <a:pPr lvl="1"/>
            <a:r>
              <a:rPr lang="da-DK" sz="1600" dirty="0"/>
              <a:t> Zunum </a:t>
            </a:r>
            <a:r>
              <a:rPr lang="da-DK" sz="1600" dirty="0" err="1"/>
              <a:t>Aero</a:t>
            </a:r>
            <a:r>
              <a:rPr lang="da-DK" sz="1600" dirty="0"/>
              <a:t>/Boeing, Airbus/Siemens, NASA, </a:t>
            </a:r>
            <a:r>
              <a:rPr lang="da-DK" sz="1600" dirty="0" err="1"/>
              <a:t>Lillium</a:t>
            </a:r>
            <a:r>
              <a:rPr lang="da-DK" sz="1600" dirty="0"/>
              <a:t> Aviation and </a:t>
            </a:r>
            <a:r>
              <a:rPr lang="da-DK" sz="1600" dirty="0" err="1"/>
              <a:t>others</a:t>
            </a:r>
            <a:r>
              <a:rPr lang="da-DK" sz="1600" dirty="0"/>
              <a:t>…..</a:t>
            </a:r>
          </a:p>
        </p:txBody>
      </p:sp>
    </p:spTree>
    <p:extLst>
      <p:ext uri="{BB962C8B-B14F-4D97-AF65-F5344CB8AC3E}">
        <p14:creationId xmlns:p14="http://schemas.microsoft.com/office/powerpoint/2010/main" val="2585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3"/>
          </a:xfrm>
        </p:spPr>
        <p:txBody>
          <a:bodyPr rtlCol="0">
            <a:normAutofit fontScale="90000"/>
          </a:bodyPr>
          <a:lstStyle/>
          <a:p>
            <a:pPr fontAlgn="auto">
              <a:spcAft>
                <a:spcPts val="0"/>
              </a:spcAft>
              <a:defRPr/>
            </a:pPr>
            <a:r>
              <a:rPr lang="en-US" dirty="0"/>
              <a:t>Global aviation</a:t>
            </a:r>
            <a:br>
              <a:rPr lang="en-US" dirty="0"/>
            </a:br>
            <a:r>
              <a:rPr lang="en-US" sz="1800" b="1" dirty="0">
                <a:solidFill>
                  <a:srgbClr val="00B0F0"/>
                </a:solidFill>
              </a:rPr>
              <a:t>_______________________________________________________________________________</a:t>
            </a:r>
            <a:endParaRPr lang="en-US" dirty="0">
              <a:solidFill>
                <a:srgbClr val="00B0F0"/>
              </a:solidFill>
            </a:endParaRPr>
          </a:p>
        </p:txBody>
      </p:sp>
      <p:sp>
        <p:nvSpPr>
          <p:cNvPr id="8195" name="TextBox 3"/>
          <p:cNvSpPr txBox="1">
            <a:spLocks noChangeArrowheads="1"/>
          </p:cNvSpPr>
          <p:nvPr/>
        </p:nvSpPr>
        <p:spPr bwMode="auto">
          <a:xfrm>
            <a:off x="457200" y="1619250"/>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da-DK" sz="2400" b="1" dirty="0">
                <a:latin typeface="Arial" panose="020B0604020202020204" pitchFamily="34" charset="0"/>
                <a:cs typeface="Arial" panose="020B0604020202020204" pitchFamily="34" charset="0"/>
              </a:rPr>
              <a:t>Growth</a:t>
            </a:r>
          </a:p>
          <a:p>
            <a:pPr eaLnBrk="1" hangingPunct="1"/>
            <a:r>
              <a:rPr lang="en-US" altLang="da-DK" dirty="0">
                <a:latin typeface="Arial" panose="020B0604020202020204" pitchFamily="34" charset="0"/>
                <a:cs typeface="Arial" panose="020B0604020202020204" pitchFamily="34" charset="0"/>
              </a:rPr>
              <a:t>4-5% per year</a:t>
            </a:r>
          </a:p>
        </p:txBody>
      </p:sp>
      <p:sp>
        <p:nvSpPr>
          <p:cNvPr id="8196" name="TextBox 4"/>
          <p:cNvSpPr txBox="1">
            <a:spLocks noChangeArrowheads="1"/>
          </p:cNvSpPr>
          <p:nvPr/>
        </p:nvSpPr>
        <p:spPr bwMode="auto">
          <a:xfrm>
            <a:off x="6248400" y="1619250"/>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da-DK" sz="2400" b="1" dirty="0">
                <a:latin typeface="Arial" panose="020B0604020202020204" pitchFamily="34" charset="0"/>
                <a:cs typeface="Arial" panose="020B0604020202020204" pitchFamily="34" charset="0"/>
              </a:rPr>
              <a:t>The industry</a:t>
            </a:r>
            <a:r>
              <a:rPr lang="en-US" altLang="da-DK" dirty="0">
                <a:latin typeface="Arial" panose="020B0604020202020204" pitchFamily="34" charset="0"/>
                <a:cs typeface="Arial" panose="020B0604020202020204" pitchFamily="34" charset="0"/>
              </a:rPr>
              <a:t> </a:t>
            </a:r>
          </a:p>
          <a:p>
            <a:pPr algn="r" eaLnBrk="1" hangingPunct="1"/>
            <a:r>
              <a:rPr lang="en-US" altLang="da-DK" dirty="0">
                <a:latin typeface="Arial" panose="020B0604020202020204" pitchFamily="34" charset="0"/>
                <a:cs typeface="Arial" panose="020B0604020202020204" pitchFamily="34" charset="0"/>
              </a:rPr>
              <a:t>has a big responsibility</a:t>
            </a:r>
          </a:p>
        </p:txBody>
      </p:sp>
      <p:sp>
        <p:nvSpPr>
          <p:cNvPr id="8197" name="TextBox 5"/>
          <p:cNvSpPr txBox="1">
            <a:spLocks noChangeArrowheads="1"/>
          </p:cNvSpPr>
          <p:nvPr/>
        </p:nvSpPr>
        <p:spPr bwMode="auto">
          <a:xfrm>
            <a:off x="457200" y="2505075"/>
            <a:ext cx="2438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da-DK" sz="2400" b="1" dirty="0">
              <a:latin typeface="Arial" panose="020B0604020202020204" pitchFamily="34" charset="0"/>
              <a:cs typeface="Arial" panose="020B0604020202020204" pitchFamily="34" charset="0"/>
            </a:endParaRPr>
          </a:p>
          <a:p>
            <a:pPr eaLnBrk="1" hangingPunct="1"/>
            <a:r>
              <a:rPr lang="en-US" altLang="da-DK" sz="2400" b="1" dirty="0">
                <a:latin typeface="Arial" panose="020B0604020202020204" pitchFamily="34" charset="0"/>
                <a:cs typeface="Arial" panose="020B0604020202020204" pitchFamily="34" charset="0"/>
              </a:rPr>
              <a:t>700 mil tons</a:t>
            </a:r>
          </a:p>
          <a:p>
            <a:pPr eaLnBrk="1" hangingPunct="1"/>
            <a:r>
              <a:rPr lang="en-US" altLang="da-DK" dirty="0">
                <a:latin typeface="Arial" panose="020B0604020202020204" pitchFamily="34" charset="0"/>
                <a:cs typeface="Arial" panose="020B0604020202020204" pitchFamily="34" charset="0"/>
              </a:rPr>
              <a:t>CO</a:t>
            </a:r>
            <a:r>
              <a:rPr lang="en-US" altLang="da-DK" sz="1200" dirty="0">
                <a:latin typeface="Arial" panose="020B0604020202020204" pitchFamily="34" charset="0"/>
                <a:cs typeface="Arial" panose="020B0604020202020204" pitchFamily="34" charset="0"/>
              </a:rPr>
              <a:t>2  </a:t>
            </a:r>
            <a:r>
              <a:rPr lang="en-US" altLang="da-DK" dirty="0">
                <a:latin typeface="Arial" panose="020B0604020202020204" pitchFamily="34" charset="0"/>
                <a:cs typeface="Arial" panose="020B0604020202020204" pitchFamily="34" charset="0"/>
              </a:rPr>
              <a:t>(2014)</a:t>
            </a:r>
          </a:p>
        </p:txBody>
      </p:sp>
      <p:sp>
        <p:nvSpPr>
          <p:cNvPr id="8198" name="TextBox 6"/>
          <p:cNvSpPr txBox="1">
            <a:spLocks noChangeArrowheads="1"/>
          </p:cNvSpPr>
          <p:nvPr/>
        </p:nvSpPr>
        <p:spPr bwMode="auto">
          <a:xfrm>
            <a:off x="6248400" y="2505075"/>
            <a:ext cx="2438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da-DK" sz="2400" b="1" dirty="0">
              <a:latin typeface="Arial" panose="020B0604020202020204" pitchFamily="34" charset="0"/>
              <a:cs typeface="Arial" panose="020B0604020202020204" pitchFamily="34" charset="0"/>
            </a:endParaRPr>
          </a:p>
          <a:p>
            <a:pPr algn="r" eaLnBrk="1" hangingPunct="1"/>
            <a:endParaRPr lang="en-US" altLang="da-DK" sz="2400" b="1" dirty="0">
              <a:latin typeface="Arial" panose="020B0604020202020204" pitchFamily="34" charset="0"/>
              <a:cs typeface="Arial" panose="020B0604020202020204" pitchFamily="34" charset="0"/>
            </a:endParaRPr>
          </a:p>
          <a:p>
            <a:pPr algn="r" eaLnBrk="1" hangingPunct="1"/>
            <a:r>
              <a:rPr lang="en-US" altLang="da-DK" sz="2400" b="1" dirty="0">
                <a:latin typeface="Arial" panose="020B0604020202020204" pitchFamily="34" charset="0"/>
                <a:cs typeface="Arial" panose="020B0604020202020204" pitchFamily="34" charset="0"/>
              </a:rPr>
              <a:t>Goal</a:t>
            </a:r>
            <a:endParaRPr lang="en-US" altLang="da-DK" dirty="0">
              <a:latin typeface="Arial" panose="020B0604020202020204" pitchFamily="34" charset="0"/>
              <a:cs typeface="Arial" panose="020B0604020202020204" pitchFamily="34" charset="0"/>
            </a:endParaRPr>
          </a:p>
          <a:p>
            <a:pPr algn="r" eaLnBrk="1" hangingPunct="1"/>
            <a:r>
              <a:rPr lang="en-US" altLang="da-DK" dirty="0">
                <a:latin typeface="Arial" panose="020B0604020202020204" pitchFamily="34" charset="0"/>
                <a:cs typeface="Arial" panose="020B0604020202020204" pitchFamily="34" charset="0"/>
              </a:rPr>
              <a:t>Make aviation sustainable</a:t>
            </a:r>
          </a:p>
        </p:txBody>
      </p:sp>
      <p:sp>
        <p:nvSpPr>
          <p:cNvPr id="8199" name="TextBox 7"/>
          <p:cNvSpPr txBox="1">
            <a:spLocks noChangeArrowheads="1"/>
          </p:cNvSpPr>
          <p:nvPr/>
        </p:nvSpPr>
        <p:spPr bwMode="auto">
          <a:xfrm>
            <a:off x="457200" y="4748213"/>
            <a:ext cx="26498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da-DK" sz="2000" b="1" dirty="0">
              <a:latin typeface="Arial" panose="020B0604020202020204" pitchFamily="34" charset="0"/>
              <a:cs typeface="Arial" panose="020B0604020202020204" pitchFamily="34" charset="0"/>
            </a:endParaRPr>
          </a:p>
          <a:p>
            <a:endParaRPr lang="en-US" altLang="da-DK" sz="2000" b="1" dirty="0">
              <a:latin typeface="Arial" panose="020B0604020202020204" pitchFamily="34" charset="0"/>
              <a:cs typeface="Arial" panose="020B0604020202020204" pitchFamily="34" charset="0"/>
            </a:endParaRPr>
          </a:p>
          <a:p>
            <a:r>
              <a:rPr lang="en-US" altLang="da-DK" sz="2400" b="1" dirty="0">
                <a:latin typeface="Arial" panose="020B0604020202020204" pitchFamily="34" charset="0"/>
                <a:cs typeface="Arial" panose="020B0604020202020204" pitchFamily="34" charset="0"/>
              </a:rPr>
              <a:t>An essential part </a:t>
            </a:r>
          </a:p>
          <a:p>
            <a:r>
              <a:rPr lang="en-US" altLang="da-DK" sz="2000" dirty="0">
                <a:latin typeface="Arial" panose="020B0604020202020204" pitchFamily="34" charset="0"/>
                <a:cs typeface="Arial" panose="020B0604020202020204" pitchFamily="34" charset="0"/>
              </a:rPr>
              <a:t>of the transport sector</a:t>
            </a:r>
          </a:p>
        </p:txBody>
      </p:sp>
      <p:sp>
        <p:nvSpPr>
          <p:cNvPr id="8200" name="TextBox 8"/>
          <p:cNvSpPr txBox="1">
            <a:spLocks noChangeArrowheads="1"/>
          </p:cNvSpPr>
          <p:nvPr/>
        </p:nvSpPr>
        <p:spPr bwMode="auto">
          <a:xfrm>
            <a:off x="457200" y="3648790"/>
            <a:ext cx="264984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da-DK" sz="2400" b="1" dirty="0">
              <a:latin typeface="Arial" panose="020B0604020202020204" pitchFamily="34" charset="0"/>
              <a:cs typeface="Arial" panose="020B0604020202020204" pitchFamily="34" charset="0"/>
            </a:endParaRPr>
          </a:p>
          <a:p>
            <a:pPr eaLnBrk="1" hangingPunct="1"/>
            <a:r>
              <a:rPr lang="en-US" altLang="da-DK" sz="2400" b="1" dirty="0">
                <a:latin typeface="Arial" panose="020B0604020202020204" pitchFamily="34" charset="0"/>
                <a:cs typeface="Arial" panose="020B0604020202020204" pitchFamily="34" charset="0"/>
              </a:rPr>
              <a:t>2% </a:t>
            </a:r>
            <a:r>
              <a:rPr lang="en-US" altLang="da-DK" sz="2000" dirty="0">
                <a:latin typeface="Arial" panose="020B0604020202020204" pitchFamily="34" charset="0"/>
                <a:cs typeface="Arial" panose="020B0604020202020204" pitchFamily="34" charset="0"/>
              </a:rPr>
              <a:t>of  human made CO</a:t>
            </a:r>
            <a:r>
              <a:rPr lang="en-US" altLang="da-DK" dirty="0">
                <a:latin typeface="Arial" panose="020B0604020202020204" pitchFamily="34" charset="0"/>
                <a:cs typeface="Arial" panose="020B0604020202020204" pitchFamily="34" charset="0"/>
              </a:rPr>
              <a:t>2</a:t>
            </a:r>
            <a:endParaRPr lang="en-US" altLang="da-DK" sz="2000" dirty="0">
              <a:latin typeface="Arial" panose="020B0604020202020204" pitchFamily="34" charset="0"/>
              <a:cs typeface="Arial" panose="020B0604020202020204" pitchFamily="34" charset="0"/>
            </a:endParaRPr>
          </a:p>
        </p:txBody>
      </p:sp>
      <p:sp>
        <p:nvSpPr>
          <p:cNvPr id="8201" name="TextBox 9"/>
          <p:cNvSpPr txBox="1">
            <a:spLocks noChangeArrowheads="1"/>
          </p:cNvSpPr>
          <p:nvPr/>
        </p:nvSpPr>
        <p:spPr bwMode="auto">
          <a:xfrm>
            <a:off x="6248400" y="3757613"/>
            <a:ext cx="2438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da-DK" sz="2400" b="1" dirty="0">
              <a:latin typeface="Arial" panose="020B0604020202020204" pitchFamily="34" charset="0"/>
              <a:cs typeface="Arial" panose="020B0604020202020204" pitchFamily="34" charset="0"/>
            </a:endParaRPr>
          </a:p>
          <a:p>
            <a:pPr algn="r" eaLnBrk="1" hangingPunct="1"/>
            <a:endParaRPr lang="en-US" altLang="da-DK" sz="2400" b="1" dirty="0">
              <a:latin typeface="Arial" panose="020B0604020202020204" pitchFamily="34" charset="0"/>
              <a:cs typeface="Arial" panose="020B0604020202020204" pitchFamily="34" charset="0"/>
            </a:endParaRPr>
          </a:p>
          <a:p>
            <a:pPr algn="r" eaLnBrk="1" hangingPunct="1"/>
            <a:endParaRPr lang="en-US" altLang="da-DK" sz="2400" b="1" dirty="0">
              <a:latin typeface="Arial" panose="020B0604020202020204" pitchFamily="34" charset="0"/>
              <a:cs typeface="Arial" panose="020B0604020202020204" pitchFamily="34" charset="0"/>
            </a:endParaRPr>
          </a:p>
          <a:p>
            <a:pPr algn="r" eaLnBrk="1" hangingPunct="1"/>
            <a:r>
              <a:rPr lang="en-US" altLang="da-DK" sz="2400" b="1" dirty="0">
                <a:latin typeface="Arial" panose="020B0604020202020204" pitchFamily="34" charset="0"/>
                <a:cs typeface="Arial" panose="020B0604020202020204" pitchFamily="34" charset="0"/>
              </a:rPr>
              <a:t>      …also </a:t>
            </a:r>
            <a:r>
              <a:rPr lang="en-US" altLang="da-DK" sz="2000" dirty="0">
                <a:latin typeface="Arial" panose="020B0604020202020204" pitchFamily="34" charset="0"/>
                <a:cs typeface="Arial" panose="020B0604020202020204" pitchFamily="34" charset="0"/>
              </a:rPr>
              <a:t>climate and</a:t>
            </a:r>
          </a:p>
          <a:p>
            <a:pPr algn="r" eaLnBrk="1" hangingPunct="1"/>
            <a:r>
              <a:rPr lang="en-US" altLang="da-DK" sz="2000" dirty="0">
                <a:latin typeface="Arial" panose="020B0604020202020204" pitchFamily="34" charset="0"/>
                <a:cs typeface="Arial" panose="020B0604020202020204" pitchFamily="34" charset="0"/>
              </a:rPr>
              <a:t>environment</a:t>
            </a:r>
          </a:p>
        </p:txBody>
      </p:sp>
      <p:pic>
        <p:nvPicPr>
          <p:cNvPr id="820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00808"/>
            <a:ext cx="4416344" cy="443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2151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3"/>
          </a:xfrm>
        </p:spPr>
        <p:txBody>
          <a:bodyPr rtlCol="0">
            <a:normAutofit fontScale="90000"/>
          </a:bodyPr>
          <a:lstStyle/>
          <a:p>
            <a:pPr fontAlgn="auto">
              <a:spcAft>
                <a:spcPts val="0"/>
              </a:spcAft>
              <a:defRPr/>
            </a:pPr>
            <a:r>
              <a:rPr lang="en-US" dirty="0"/>
              <a:t>The climate challenge </a:t>
            </a:r>
            <a:r>
              <a:rPr lang="en-US" sz="1200" dirty="0"/>
              <a:t/>
            </a:r>
            <a:br>
              <a:rPr lang="en-US" sz="1200" dirty="0"/>
            </a:br>
            <a:r>
              <a:rPr lang="en-US" sz="1800" b="1" dirty="0">
                <a:solidFill>
                  <a:srgbClr val="00B0F0"/>
                </a:solidFill>
              </a:rPr>
              <a:t>_______________________________________________________________________________</a:t>
            </a:r>
            <a:endParaRPr lang="en-US" dirty="0"/>
          </a:p>
        </p:txBody>
      </p:sp>
      <p:sp>
        <p:nvSpPr>
          <p:cNvPr id="12291" name="TextBox 10"/>
          <p:cNvSpPr txBox="1">
            <a:spLocks noChangeArrowheads="1"/>
          </p:cNvSpPr>
          <p:nvPr/>
        </p:nvSpPr>
        <p:spPr bwMode="auto">
          <a:xfrm>
            <a:off x="457200" y="1654175"/>
            <a:ext cx="2438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da-DK" sz="2400" b="1" dirty="0">
                <a:latin typeface="Arial" panose="020B0604020202020204" pitchFamily="34" charset="0"/>
                <a:cs typeface="Arial" panose="020B0604020202020204" pitchFamily="34" charset="0"/>
              </a:rPr>
              <a:t>The challenge </a:t>
            </a:r>
            <a:r>
              <a:rPr lang="en-US" altLang="da-DK" sz="2000" dirty="0">
                <a:latin typeface="Arial" panose="020B0604020202020204" pitchFamily="34" charset="0"/>
                <a:cs typeface="Arial" panose="020B0604020202020204" pitchFamily="34" charset="0"/>
              </a:rPr>
              <a:t>is global </a:t>
            </a:r>
          </a:p>
        </p:txBody>
      </p:sp>
      <p:sp>
        <p:nvSpPr>
          <p:cNvPr id="12292" name="TextBox 11"/>
          <p:cNvSpPr txBox="1">
            <a:spLocks noChangeArrowheads="1"/>
          </p:cNvSpPr>
          <p:nvPr/>
        </p:nvSpPr>
        <p:spPr bwMode="auto">
          <a:xfrm>
            <a:off x="6228184" y="1654175"/>
            <a:ext cx="2592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da-DK" sz="2400" b="1" dirty="0">
                <a:latin typeface="Arial" panose="020B0604020202020204" pitchFamily="34" charset="0"/>
                <a:cs typeface="Arial" panose="020B0604020202020204" pitchFamily="34" charset="0"/>
              </a:rPr>
              <a:t>70% improved </a:t>
            </a:r>
          </a:p>
          <a:p>
            <a:pPr algn="r"/>
            <a:r>
              <a:rPr lang="en-US" altLang="da-DK" dirty="0">
                <a:latin typeface="Arial" panose="020B0604020202020204" pitchFamily="34" charset="0"/>
                <a:cs typeface="Arial" panose="020B0604020202020204" pitchFamily="34" charset="0"/>
              </a:rPr>
              <a:t>fuel efficiency over the past 55 years  </a:t>
            </a:r>
          </a:p>
        </p:txBody>
      </p:sp>
      <p:sp>
        <p:nvSpPr>
          <p:cNvPr id="12293" name="TextBox 12"/>
          <p:cNvSpPr txBox="1">
            <a:spLocks noChangeArrowheads="1"/>
          </p:cNvSpPr>
          <p:nvPr/>
        </p:nvSpPr>
        <p:spPr bwMode="auto">
          <a:xfrm>
            <a:off x="457200" y="2797653"/>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da-DK" sz="2400" b="1" dirty="0">
                <a:latin typeface="Arial" panose="020B0604020202020204" pitchFamily="34" charset="0"/>
                <a:cs typeface="Arial" panose="020B0604020202020204" pitchFamily="34" charset="0"/>
              </a:rPr>
              <a:t>Need for </a:t>
            </a:r>
          </a:p>
          <a:p>
            <a:pPr eaLnBrk="1" hangingPunct="1"/>
            <a:r>
              <a:rPr lang="en-US" altLang="da-DK" dirty="0">
                <a:latin typeface="Arial" panose="020B0604020202020204" pitchFamily="34" charset="0"/>
                <a:cs typeface="Arial" panose="020B0604020202020204" pitchFamily="34" charset="0"/>
              </a:rPr>
              <a:t>international  regulations</a:t>
            </a:r>
          </a:p>
        </p:txBody>
      </p:sp>
      <p:sp>
        <p:nvSpPr>
          <p:cNvPr id="12294" name="TextBox 13"/>
          <p:cNvSpPr txBox="1">
            <a:spLocks noChangeArrowheads="1"/>
          </p:cNvSpPr>
          <p:nvPr/>
        </p:nvSpPr>
        <p:spPr bwMode="auto">
          <a:xfrm>
            <a:off x="5868144" y="3215025"/>
            <a:ext cx="302433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da-DK" sz="2400" b="1" dirty="0">
              <a:latin typeface="Arial" panose="020B0604020202020204" pitchFamily="34" charset="0"/>
              <a:cs typeface="Arial" panose="020B0604020202020204" pitchFamily="34" charset="0"/>
            </a:endParaRPr>
          </a:p>
          <a:p>
            <a:pPr algn="r" eaLnBrk="1" hangingPunct="1"/>
            <a:endParaRPr lang="en-US" altLang="da-DK" sz="2400" b="1" dirty="0">
              <a:latin typeface="Arial" panose="020B0604020202020204" pitchFamily="34" charset="0"/>
              <a:cs typeface="Arial" panose="020B0604020202020204" pitchFamily="34" charset="0"/>
            </a:endParaRPr>
          </a:p>
          <a:p>
            <a:pPr algn="r" eaLnBrk="1" hangingPunct="1"/>
            <a:r>
              <a:rPr lang="en-US" altLang="da-DK" sz="2400" b="1" dirty="0">
                <a:latin typeface="Arial" panose="020B0604020202020204" pitchFamily="34" charset="0"/>
                <a:cs typeface="Arial" panose="020B0604020202020204" pitchFamily="34" charset="0"/>
              </a:rPr>
              <a:t>Aviation included: </a:t>
            </a:r>
          </a:p>
          <a:p>
            <a:pPr algn="r" eaLnBrk="1" hangingPunct="1"/>
            <a:r>
              <a:rPr lang="en-US" altLang="da-DK" dirty="0">
                <a:latin typeface="Arial" panose="020B0604020202020204" pitchFamily="34" charset="0"/>
                <a:cs typeface="Arial" panose="020B0604020202020204" pitchFamily="34" charset="0"/>
              </a:rPr>
              <a:t> </a:t>
            </a:r>
          </a:p>
          <a:p>
            <a:pPr algn="r" eaLnBrk="1" hangingPunct="1"/>
            <a:r>
              <a:rPr lang="en-US" altLang="da-DK" dirty="0">
                <a:latin typeface="Arial" panose="020B0604020202020204" pitchFamily="34" charset="0"/>
                <a:cs typeface="Arial" panose="020B0604020202020204" pitchFamily="34" charset="0"/>
              </a:rPr>
              <a:t>-EU emission trading/ETS</a:t>
            </a:r>
          </a:p>
          <a:p>
            <a:pPr algn="r"/>
            <a:endParaRPr lang="en-US" altLang="da-DK" dirty="0">
              <a:latin typeface="Arial" panose="020B0604020202020204" pitchFamily="34" charset="0"/>
              <a:cs typeface="Arial" panose="020B0604020202020204" pitchFamily="34" charset="0"/>
            </a:endParaRPr>
          </a:p>
          <a:p>
            <a:pPr algn="r"/>
            <a:r>
              <a:rPr lang="en-US" altLang="da-DK" dirty="0">
                <a:latin typeface="Arial" panose="020B0604020202020204" pitchFamily="34" charset="0"/>
                <a:cs typeface="Arial" panose="020B0604020202020204" pitchFamily="34" charset="0"/>
              </a:rPr>
              <a:t> -ICAO’s  CORSIA </a:t>
            </a:r>
          </a:p>
          <a:p>
            <a:pPr algn="r"/>
            <a:r>
              <a:rPr lang="en-US" altLang="da-DK" dirty="0">
                <a:latin typeface="Arial" panose="020B0604020202020204" pitchFamily="34" charset="0"/>
                <a:cs typeface="Arial" panose="020B0604020202020204" pitchFamily="34" charset="0"/>
              </a:rPr>
              <a:t>  </a:t>
            </a:r>
            <a:r>
              <a:rPr lang="en-US" altLang="da-DK" sz="1200" dirty="0">
                <a:latin typeface="Arial" panose="020B0604020202020204" pitchFamily="34" charset="0"/>
                <a:cs typeface="Arial" panose="020B0604020202020204" pitchFamily="34" charset="0"/>
              </a:rPr>
              <a:t>(</a:t>
            </a:r>
            <a:r>
              <a:rPr lang="en-US" sz="1200" dirty="0"/>
              <a:t>Carbon Offsetting and Reduction Scheme</a:t>
            </a:r>
          </a:p>
          <a:p>
            <a:pPr algn="r"/>
            <a:r>
              <a:rPr lang="en-US" sz="1200" dirty="0"/>
              <a:t>    for International Aviation)</a:t>
            </a:r>
          </a:p>
          <a:p>
            <a:pPr algn="r"/>
            <a:endParaRPr lang="en-US" altLang="da-DK" dirty="0">
              <a:latin typeface="Arial" panose="020B0604020202020204" pitchFamily="34" charset="0"/>
              <a:cs typeface="Arial" panose="020B0604020202020204" pitchFamily="34" charset="0"/>
            </a:endParaRPr>
          </a:p>
          <a:p>
            <a:pPr algn="r"/>
            <a:r>
              <a:rPr lang="en-US" altLang="da-DK" dirty="0">
                <a:latin typeface="Arial" panose="020B0604020202020204" pitchFamily="34" charset="0"/>
                <a:cs typeface="Arial" panose="020B0604020202020204" pitchFamily="34" charset="0"/>
              </a:rPr>
              <a:t>-CO</a:t>
            </a:r>
            <a:r>
              <a:rPr lang="en-US" altLang="da-DK" sz="1200" dirty="0">
                <a:latin typeface="Arial" panose="020B0604020202020204" pitchFamily="34" charset="0"/>
                <a:cs typeface="Arial" panose="020B0604020202020204" pitchFamily="34" charset="0"/>
              </a:rPr>
              <a:t>2</a:t>
            </a:r>
            <a:r>
              <a:rPr lang="en-US" altLang="da-DK" dirty="0">
                <a:latin typeface="Arial" panose="020B0604020202020204" pitchFamily="34" charset="0"/>
                <a:cs typeface="Arial" panose="020B0604020202020204" pitchFamily="34" charset="0"/>
              </a:rPr>
              <a:t> standard for </a:t>
            </a:r>
            <a:r>
              <a:rPr lang="en-US" altLang="da-DK" dirty="0" err="1">
                <a:latin typeface="Arial" panose="020B0604020202020204" pitchFamily="34" charset="0"/>
                <a:cs typeface="Arial" panose="020B0604020202020204" pitchFamily="34" charset="0"/>
              </a:rPr>
              <a:t>nye</a:t>
            </a:r>
            <a:r>
              <a:rPr lang="en-US" altLang="da-DK" dirty="0">
                <a:latin typeface="Arial" panose="020B0604020202020204" pitchFamily="34" charset="0"/>
                <a:cs typeface="Arial" panose="020B0604020202020204" pitchFamily="34" charset="0"/>
              </a:rPr>
              <a:t> fly</a:t>
            </a:r>
          </a:p>
        </p:txBody>
      </p:sp>
      <p:sp>
        <p:nvSpPr>
          <p:cNvPr id="12295" name="TextBox 14"/>
          <p:cNvSpPr txBox="1">
            <a:spLocks noChangeArrowheads="1"/>
          </p:cNvSpPr>
          <p:nvPr/>
        </p:nvSpPr>
        <p:spPr bwMode="auto">
          <a:xfrm>
            <a:off x="457200" y="4218130"/>
            <a:ext cx="27466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da-DK" sz="2400" b="1" dirty="0">
                <a:latin typeface="Arial" panose="020B0604020202020204" pitchFamily="34" charset="0"/>
                <a:cs typeface="Arial" panose="020B0604020202020204" pitchFamily="34" charset="0"/>
              </a:rPr>
              <a:t>The Industry  </a:t>
            </a:r>
            <a:endParaRPr lang="en-US" altLang="da-DK" dirty="0">
              <a:latin typeface="Arial" panose="020B0604020202020204" pitchFamily="34" charset="0"/>
              <a:cs typeface="Arial" panose="020B0604020202020204" pitchFamily="34" charset="0"/>
            </a:endParaRPr>
          </a:p>
          <a:p>
            <a:pPr eaLnBrk="1" hangingPunct="1"/>
            <a:r>
              <a:rPr lang="en-US" altLang="da-DK" dirty="0" err="1">
                <a:latin typeface="Arial" panose="020B0604020202020204" pitchFamily="34" charset="0"/>
                <a:cs typeface="Arial" panose="020B0604020202020204" pitchFamily="34" charset="0"/>
              </a:rPr>
              <a:t>activ</a:t>
            </a:r>
            <a:r>
              <a:rPr lang="en-US" altLang="da-DK" dirty="0">
                <a:latin typeface="Arial" panose="020B0604020202020204" pitchFamily="34" charset="0"/>
                <a:cs typeface="Arial" panose="020B0604020202020204" pitchFamily="34" charset="0"/>
              </a:rPr>
              <a:t> on goals and improvement plans </a:t>
            </a:r>
          </a:p>
        </p:txBody>
      </p:sp>
      <p:pic>
        <p:nvPicPr>
          <p:cNvPr id="1229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751" y="2162006"/>
            <a:ext cx="39830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p:cNvSpPr txBox="1"/>
          <p:nvPr/>
        </p:nvSpPr>
        <p:spPr>
          <a:xfrm>
            <a:off x="6372200" y="2852936"/>
            <a:ext cx="2376264" cy="1015663"/>
          </a:xfrm>
          <a:prstGeom prst="rect">
            <a:avLst/>
          </a:prstGeom>
          <a:noFill/>
        </p:spPr>
        <p:txBody>
          <a:bodyPr wrap="square" rtlCol="0">
            <a:spAutoFit/>
          </a:bodyPr>
          <a:lstStyle/>
          <a:p>
            <a:pPr algn="r"/>
            <a:r>
              <a:rPr lang="da-DK" sz="2400" b="1" dirty="0">
                <a:latin typeface="Arial" panose="020B0604020202020204" pitchFamily="34" charset="0"/>
                <a:cs typeface="Arial" panose="020B0604020202020204" pitchFamily="34" charset="0"/>
              </a:rPr>
              <a:t>1-1,5%</a:t>
            </a:r>
          </a:p>
          <a:p>
            <a:pPr algn="r"/>
            <a:r>
              <a:rPr lang="da-DK" dirty="0">
                <a:latin typeface="Arial" panose="020B0604020202020204" pitchFamily="34" charset="0"/>
                <a:cs typeface="Arial" panose="020B0604020202020204" pitchFamily="34" charset="0"/>
              </a:rPr>
              <a:t>techn. </a:t>
            </a:r>
            <a:r>
              <a:rPr lang="da-DK" dirty="0" err="1">
                <a:latin typeface="Arial" panose="020B0604020202020204" pitchFamily="34" charset="0"/>
                <a:cs typeface="Arial" panose="020B0604020202020204" pitchFamily="34" charset="0"/>
              </a:rPr>
              <a:t>improvements</a:t>
            </a:r>
            <a:r>
              <a:rPr lang="da-DK" dirty="0">
                <a:latin typeface="Arial" panose="020B0604020202020204" pitchFamily="34" charset="0"/>
                <a:cs typeface="Arial" panose="020B0604020202020204" pitchFamily="34" charset="0"/>
              </a:rPr>
              <a:t> </a:t>
            </a:r>
          </a:p>
          <a:p>
            <a:pPr algn="r"/>
            <a:r>
              <a:rPr lang="da-DK" dirty="0">
                <a:latin typeface="Arial" panose="020B0604020202020204" pitchFamily="34" charset="0"/>
                <a:cs typeface="Arial" panose="020B0604020202020204" pitchFamily="34" charset="0"/>
              </a:rPr>
              <a:t>per </a:t>
            </a:r>
            <a:r>
              <a:rPr lang="da-DK" dirty="0" err="1">
                <a:latin typeface="Arial" panose="020B0604020202020204" pitchFamily="34" charset="0"/>
                <a:cs typeface="Arial" panose="020B0604020202020204" pitchFamily="34" charset="0"/>
              </a:rPr>
              <a:t>year</a:t>
            </a:r>
            <a:endParaRPr lang="da-DK" dirty="0">
              <a:latin typeface="Arial" panose="020B0604020202020204" pitchFamily="34" charset="0"/>
              <a:cs typeface="Arial" panose="020B0604020202020204" pitchFamily="34" charset="0"/>
            </a:endParaRPr>
          </a:p>
        </p:txBody>
      </p:sp>
      <p:sp>
        <p:nvSpPr>
          <p:cNvPr id="4" name="Tekstfelt 3"/>
          <p:cNvSpPr txBox="1"/>
          <p:nvPr/>
        </p:nvSpPr>
        <p:spPr>
          <a:xfrm>
            <a:off x="457200" y="5661248"/>
            <a:ext cx="2962672" cy="738664"/>
          </a:xfrm>
          <a:prstGeom prst="rect">
            <a:avLst/>
          </a:prstGeom>
          <a:noFill/>
        </p:spPr>
        <p:txBody>
          <a:bodyPr wrap="square" rtlCol="0">
            <a:spAutoFit/>
          </a:bodyPr>
          <a:lstStyle/>
          <a:p>
            <a:r>
              <a:rPr lang="da-DK" sz="2400" b="1" dirty="0">
                <a:latin typeface="Arial" panose="020B0604020202020204" pitchFamily="34" charset="0"/>
                <a:cs typeface="Arial" panose="020B0604020202020204" pitchFamily="34" charset="0"/>
              </a:rPr>
              <a:t>CO2 </a:t>
            </a:r>
            <a:r>
              <a:rPr lang="da-DK" sz="2400" b="1" dirty="0" err="1">
                <a:latin typeface="Arial" panose="020B0604020202020204" pitchFamily="34" charset="0"/>
                <a:cs typeface="Arial" panose="020B0604020202020204" pitchFamily="34" charset="0"/>
              </a:rPr>
              <a:t>accreditation</a:t>
            </a:r>
            <a:endParaRPr lang="da-DK" sz="2400" b="1" dirty="0">
              <a:latin typeface="Arial" panose="020B0604020202020204" pitchFamily="34" charset="0"/>
              <a:cs typeface="Arial" panose="020B0604020202020204" pitchFamily="34" charset="0"/>
            </a:endParaRPr>
          </a:p>
          <a:p>
            <a:r>
              <a:rPr lang="da-DK" dirty="0"/>
              <a:t>AIC/</a:t>
            </a:r>
            <a:r>
              <a:rPr lang="da-DK" dirty="0" err="1"/>
              <a:t>airports</a:t>
            </a:r>
            <a:endParaRPr lang="da-DK" dirty="0"/>
          </a:p>
        </p:txBody>
      </p:sp>
    </p:spTree>
    <p:extLst>
      <p:ext uri="{BB962C8B-B14F-4D97-AF65-F5344CB8AC3E}">
        <p14:creationId xmlns:p14="http://schemas.microsoft.com/office/powerpoint/2010/main" val="31483628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3"/>
          </a:xfrm>
        </p:spPr>
        <p:txBody>
          <a:bodyPr rtlCol="0">
            <a:normAutofit fontScale="90000"/>
          </a:bodyPr>
          <a:lstStyle/>
          <a:p>
            <a:pPr fontAlgn="auto">
              <a:spcAft>
                <a:spcPts val="0"/>
              </a:spcAft>
              <a:defRPr/>
            </a:pPr>
            <a:r>
              <a:rPr lang="en-US" dirty="0"/>
              <a:t/>
            </a:r>
            <a:br>
              <a:rPr lang="en-US" dirty="0"/>
            </a:br>
            <a:r>
              <a:rPr lang="en-US" dirty="0"/>
              <a:t>Climate activity plan</a:t>
            </a:r>
            <a:r>
              <a:rPr lang="en-US" sz="1800" dirty="0"/>
              <a:t/>
            </a:r>
            <a:br>
              <a:rPr lang="en-US" sz="1800" dirty="0"/>
            </a:br>
            <a:r>
              <a:rPr lang="en-US" sz="1800" b="1" dirty="0">
                <a:solidFill>
                  <a:srgbClr val="00B0F0"/>
                </a:solidFill>
              </a:rPr>
              <a:t>_______________________________________________________________________________</a:t>
            </a:r>
            <a:r>
              <a:rPr lang="en-US" dirty="0"/>
              <a:t/>
            </a:r>
            <a:br>
              <a:rPr lang="en-US" dirty="0"/>
            </a:br>
            <a:endParaRPr lang="en-US" dirty="0"/>
          </a:p>
        </p:txBody>
      </p:sp>
      <p:pic>
        <p:nvPicPr>
          <p:cNvPr id="1433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484784"/>
            <a:ext cx="576064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p:cNvSpPr txBox="1"/>
          <p:nvPr/>
        </p:nvSpPr>
        <p:spPr>
          <a:xfrm>
            <a:off x="1907704" y="4221088"/>
            <a:ext cx="2448272" cy="2031325"/>
          </a:xfrm>
          <a:prstGeom prst="rect">
            <a:avLst/>
          </a:prstGeom>
          <a:noFill/>
        </p:spPr>
        <p:txBody>
          <a:bodyPr wrap="square" rtlCol="0">
            <a:spAutoFit/>
          </a:bodyPr>
          <a:lstStyle/>
          <a:p>
            <a:r>
              <a:rPr lang="da-DK" b="1" dirty="0"/>
              <a:t>1 - 1,5% </a:t>
            </a:r>
            <a:r>
              <a:rPr lang="da-DK" b="1" dirty="0" err="1"/>
              <a:t>Improvements</a:t>
            </a:r>
            <a:r>
              <a:rPr lang="da-DK" b="1" dirty="0"/>
              <a:t> per </a:t>
            </a:r>
            <a:r>
              <a:rPr lang="da-DK" b="1" dirty="0" err="1"/>
              <a:t>year</a:t>
            </a:r>
            <a:endParaRPr lang="da-DK" b="1" dirty="0"/>
          </a:p>
          <a:p>
            <a:endParaRPr lang="da-DK" b="1" dirty="0"/>
          </a:p>
          <a:p>
            <a:r>
              <a:rPr lang="da-DK" b="1" dirty="0"/>
              <a:t>CO</a:t>
            </a:r>
            <a:r>
              <a:rPr lang="da-DK" sz="1200" b="1" dirty="0"/>
              <a:t>2</a:t>
            </a:r>
            <a:r>
              <a:rPr lang="da-DK" b="1" dirty="0"/>
              <a:t> neutral </a:t>
            </a:r>
            <a:r>
              <a:rPr lang="da-DK" b="1" dirty="0" err="1"/>
              <a:t>growth</a:t>
            </a:r>
            <a:r>
              <a:rPr lang="da-DK" b="1" dirty="0"/>
              <a:t> from 2020</a:t>
            </a:r>
          </a:p>
          <a:p>
            <a:endParaRPr lang="da-DK" b="1" dirty="0"/>
          </a:p>
          <a:p>
            <a:r>
              <a:rPr lang="da-DK" b="1" dirty="0"/>
              <a:t>Minus 50% CO</a:t>
            </a:r>
            <a:r>
              <a:rPr lang="da-DK" sz="1200" b="1" dirty="0"/>
              <a:t>2  </a:t>
            </a:r>
            <a:r>
              <a:rPr lang="da-DK" b="1" dirty="0"/>
              <a:t>in 2050</a:t>
            </a:r>
          </a:p>
        </p:txBody>
      </p:sp>
      <p:sp>
        <p:nvSpPr>
          <p:cNvPr id="4" name="Tekstfelt 3"/>
          <p:cNvSpPr txBox="1"/>
          <p:nvPr/>
        </p:nvSpPr>
        <p:spPr>
          <a:xfrm>
            <a:off x="5076057" y="4221088"/>
            <a:ext cx="3456384" cy="2031325"/>
          </a:xfrm>
          <a:prstGeom prst="rect">
            <a:avLst/>
          </a:prstGeom>
          <a:noFill/>
        </p:spPr>
        <p:txBody>
          <a:bodyPr wrap="square" rtlCol="0">
            <a:spAutoFit/>
          </a:bodyPr>
          <a:lstStyle/>
          <a:p>
            <a:r>
              <a:rPr lang="da-DK" b="1" dirty="0"/>
              <a:t>Technology and </a:t>
            </a:r>
            <a:r>
              <a:rPr lang="da-DK" b="1" dirty="0" err="1"/>
              <a:t>biofuels</a:t>
            </a:r>
            <a:endParaRPr lang="da-DK" b="1" dirty="0"/>
          </a:p>
          <a:p>
            <a:endParaRPr lang="da-DK" b="1" dirty="0"/>
          </a:p>
          <a:p>
            <a:r>
              <a:rPr lang="da-DK" b="1" dirty="0"/>
              <a:t>Operative </a:t>
            </a:r>
            <a:r>
              <a:rPr lang="da-DK" b="1" dirty="0" err="1"/>
              <a:t>improvements</a:t>
            </a:r>
            <a:endParaRPr lang="da-DK" b="1" dirty="0"/>
          </a:p>
          <a:p>
            <a:endParaRPr lang="da-DK" b="1" dirty="0"/>
          </a:p>
          <a:p>
            <a:r>
              <a:rPr lang="da-DK" b="1" dirty="0" err="1"/>
              <a:t>Infrastructure</a:t>
            </a:r>
            <a:r>
              <a:rPr lang="da-DK" b="1" dirty="0"/>
              <a:t> </a:t>
            </a:r>
            <a:r>
              <a:rPr lang="da-DK" b="1" dirty="0" err="1"/>
              <a:t>improvements</a:t>
            </a:r>
            <a:endParaRPr lang="da-DK" b="1" dirty="0"/>
          </a:p>
          <a:p>
            <a:endParaRPr lang="da-DK" b="1" dirty="0"/>
          </a:p>
          <a:p>
            <a:r>
              <a:rPr lang="da-DK" b="1" dirty="0"/>
              <a:t>Market instruments</a:t>
            </a:r>
          </a:p>
        </p:txBody>
      </p:sp>
    </p:spTree>
    <p:extLst>
      <p:ext uri="{BB962C8B-B14F-4D97-AF65-F5344CB8AC3E}">
        <p14:creationId xmlns:p14="http://schemas.microsoft.com/office/powerpoint/2010/main" val="350261299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endParaRPr lang="da-DK"/>
          </a:p>
        </p:txBody>
      </p:sp>
      <p:sp>
        <p:nvSpPr>
          <p:cNvPr id="5" name="Pladsholder til indhold 4">
            <a:extLst>
              <a:ext uri="{FF2B5EF4-FFF2-40B4-BE49-F238E27FC236}">
                <a16:creationId xmlns:a16="http://schemas.microsoft.com/office/drawing/2014/main" id="{4FC7D4B1-8B41-4CDD-90CC-CC4B0E84568A}"/>
              </a:ext>
            </a:extLst>
          </p:cNvPr>
          <p:cNvSpPr>
            <a:spLocks noGrp="1"/>
          </p:cNvSpPr>
          <p:nvPr>
            <p:ph idx="1"/>
          </p:nvPr>
        </p:nvSpPr>
        <p:spPr>
          <a:xfrm>
            <a:off x="-2407167" y="-739493"/>
            <a:ext cx="13794227" cy="9205349"/>
          </a:xfrm>
        </p:spPr>
        <p:txBody>
          <a:bodyPr/>
          <a:lstStyle/>
          <a:p>
            <a:pPr marL="0" indent="0">
              <a:buNone/>
            </a:pPr>
            <a:endParaRPr lang="da-DK" dirty="0"/>
          </a:p>
        </p:txBody>
      </p:sp>
      <p:pic>
        <p:nvPicPr>
          <p:cNvPr id="6" name="Billede 5" descr="https://www.icao.int/environmental-protection/Documents/AltFuels/Caep-Trends-2040.png">
            <a:extLst>
              <a:ext uri="{FF2B5EF4-FFF2-40B4-BE49-F238E27FC236}">
                <a16:creationId xmlns:a16="http://schemas.microsoft.com/office/drawing/2014/main" id="{60D986A2-A2E6-4E2F-A75F-7455E35397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p:spPr>
      </p:pic>
    </p:spTree>
    <p:extLst>
      <p:ext uri="{BB962C8B-B14F-4D97-AF65-F5344CB8AC3E}">
        <p14:creationId xmlns:p14="http://schemas.microsoft.com/office/powerpoint/2010/main" val="113636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19215</TotalTime>
  <Words>2624</Words>
  <Application>Microsoft Office PowerPoint</Application>
  <PresentationFormat>Skjermfremvisning (4:3)</PresentationFormat>
  <Paragraphs>601</Paragraphs>
  <Slides>42</Slides>
  <Notes>6</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42</vt:i4>
      </vt:variant>
    </vt:vector>
  </HeadingPairs>
  <TitlesOfParts>
    <vt:vector size="53" baseType="lpstr">
      <vt:lpstr>Arial</vt:lpstr>
      <vt:lpstr>Calibri</vt:lpstr>
      <vt:lpstr>Franklin Gothic Demi</vt:lpstr>
      <vt:lpstr>Gill Sans</vt:lpstr>
      <vt:lpstr>Helvetica Neue</vt:lpstr>
      <vt:lpstr>Lucida Grande</vt:lpstr>
      <vt:lpstr>Scandinavian</vt:lpstr>
      <vt:lpstr>Times</vt:lpstr>
      <vt:lpstr>Times New Roman</vt:lpstr>
      <vt:lpstr>ヒラギノ角ゴ Pro W3</vt:lpstr>
      <vt:lpstr>Office Theme</vt:lpstr>
      <vt:lpstr>PowerPoint-presentasjon</vt:lpstr>
      <vt:lpstr>               </vt:lpstr>
      <vt:lpstr> Organization</vt:lpstr>
      <vt:lpstr>   Recommendations from NISA &amp; NER seminar Oct 10, 2017    The Organizers; Nordic Energy Research, Nordic Council of Ministers in corporation with NISA concluded the conference by presenting core observations as message to politicians in the Nordic countries with elements for a political framework and the urgent need for an action plan:   Include aviation in National Energy Plans which also includes for the EU (winter package) /RED 2   Encourage corporate, private and public use of sustainable jet fuels (a Nordic Fly Green Fund?)   Include sustainable jet fuel in public procurement with sustainability criteria (military and public entities )   Explore opportunities public-private partnerships to establish fund, grant, pilot/demo plants a.m.   Consider introducing a pan-Nordic blending requirements similar to the emerging Norwegian blend-in plan   Evaluate (Nordic) market opportunities, could be a pre-qualification- or tender process,  procurement requirements     High priority to negotiations on aviation- and climate issues in international bodies </vt:lpstr>
      <vt:lpstr>Criteria, calculations, certifications to be coordinated ICAO/CORSIA, IPCC, IATA, EU-RED2, approved bodies and NGO’s </vt:lpstr>
      <vt:lpstr>Global aviation _______________________________________________________________________________</vt:lpstr>
      <vt:lpstr>The climate challenge  _______________________________________________________________________________</vt:lpstr>
      <vt:lpstr> Climate activity plan _______________________________________________________________________________ </vt:lpstr>
      <vt:lpstr>PowerPoint-presentasjon</vt:lpstr>
      <vt:lpstr>Biofuel Production steps</vt:lpstr>
      <vt:lpstr>Nordic  perspectives  on the use  of advanced sustainable  jet fuel  for aviation      </vt:lpstr>
      <vt:lpstr>Nordic Energy Infrastructure</vt:lpstr>
      <vt:lpstr>PowerPoint-presentasjon</vt:lpstr>
      <vt:lpstr>The biomass is there</vt:lpstr>
      <vt:lpstr>The facilities are there</vt:lpstr>
      <vt:lpstr>We have the knowledge</vt:lpstr>
      <vt:lpstr>Nordic sustainable jetfuel</vt:lpstr>
      <vt:lpstr>NORDIC DEMAND FOR JET FUEL </vt:lpstr>
      <vt:lpstr>NORDIC DEMAND FOR SUSTAINABLE JET FUEL </vt:lpstr>
      <vt:lpstr>We can’t do it on our own</vt:lpstr>
      <vt:lpstr>Nordic Sustainable jetfuel Initiatives</vt:lpstr>
      <vt:lpstr>CORE RECOMMENDATIONS</vt:lpstr>
      <vt:lpstr>PowerPoint-presentasjon</vt:lpstr>
      <vt:lpstr>PowerPoint-presentasjon</vt:lpstr>
      <vt:lpstr>PowerPoint-presentasjon</vt:lpstr>
      <vt:lpstr>UN ICAO 39th General Assembly: Global MBM scheme:  </vt:lpstr>
      <vt:lpstr>PowerPoint-presentasjon</vt:lpstr>
      <vt:lpstr> </vt:lpstr>
      <vt:lpstr>We can’t do it on our own</vt:lpstr>
      <vt:lpstr>Recommendations from the Nordic Report</vt:lpstr>
      <vt:lpstr>PowerPoint-presentasjon</vt:lpstr>
      <vt:lpstr>The market today</vt:lpstr>
      <vt:lpstr>Today’s commercial producers of alternative jet fuel</vt:lpstr>
      <vt:lpstr>NORDIC DEMAND FOR sustainable JET FUEL </vt:lpstr>
      <vt:lpstr>Feedstock production</vt:lpstr>
      <vt:lpstr>Sustainability is key (Corporate social responsibility)</vt:lpstr>
      <vt:lpstr>PowerPoint-presentasjon</vt:lpstr>
      <vt:lpstr>SWEDEN</vt:lpstr>
      <vt:lpstr>DENMARK</vt:lpstr>
      <vt:lpstr>FINLAND</vt:lpstr>
      <vt:lpstr>NORWAY</vt:lpstr>
      <vt:lpstr>ICELAND</vt:lpstr>
    </vt:vector>
  </TitlesOfParts>
  <Company>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NISA Organization</dc:title>
  <dc:creator>28050</dc:creator>
  <cp:lastModifiedBy>Risa, Hanne</cp:lastModifiedBy>
  <cp:revision>364</cp:revision>
  <dcterms:created xsi:type="dcterms:W3CDTF">2013-10-24T21:31:37Z</dcterms:created>
  <dcterms:modified xsi:type="dcterms:W3CDTF">2018-05-25T12:40:40Z</dcterms:modified>
</cp:coreProperties>
</file>