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344" r:id="rId3"/>
    <p:sldId id="345" r:id="rId4"/>
    <p:sldId id="347" r:id="rId5"/>
    <p:sldId id="346" r:id="rId6"/>
    <p:sldId id="348" r:id="rId7"/>
    <p:sldId id="349" r:id="rId8"/>
    <p:sldId id="350" r:id="rId9"/>
    <p:sldId id="351" r:id="rId10"/>
    <p:sldId id="352" r:id="rId11"/>
    <p:sldId id="353" r:id="rId12"/>
    <p:sldId id="354" r:id="rId13"/>
    <p:sldId id="355" r:id="rId14"/>
    <p:sldId id="356" r:id="rId15"/>
    <p:sldId id="297" r:id="rId16"/>
    <p:sldId id="326" r:id="rId17"/>
    <p:sldId id="325" r:id="rId18"/>
    <p:sldId id="315" r:id="rId19"/>
    <p:sldId id="359" r:id="rId20"/>
    <p:sldId id="360" r:id="rId21"/>
    <p:sldId id="318" r:id="rId22"/>
    <p:sldId id="328" r:id="rId23"/>
    <p:sldId id="313" r:id="rId24"/>
    <p:sldId id="341" r:id="rId25"/>
    <p:sldId id="317" r:id="rId26"/>
    <p:sldId id="336" r:id="rId27"/>
    <p:sldId id="337" r:id="rId28"/>
    <p:sldId id="357" r:id="rId29"/>
    <p:sldId id="331" r:id="rId30"/>
    <p:sldId id="332" r:id="rId31"/>
    <p:sldId id="333" r:id="rId32"/>
    <p:sldId id="334" r:id="rId33"/>
    <p:sldId id="358" r:id="rId34"/>
    <p:sldId id="287" r:id="rId35"/>
  </p:sldIdLst>
  <p:sldSz cx="9144000" cy="6858000" type="screen4x3"/>
  <p:notesSz cx="6797675" cy="9928225"/>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pos="337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Þórhildur Elínardóttir" initials="ÞE"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E"/>
    <a:srgbClr val="48A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6162" autoAdjust="0"/>
  </p:normalViewPr>
  <p:slideViewPr>
    <p:cSldViewPr>
      <p:cViewPr varScale="1">
        <p:scale>
          <a:sx n="111" d="100"/>
          <a:sy n="111" d="100"/>
        </p:scale>
        <p:origin x="1542" y="96"/>
      </p:cViewPr>
      <p:guideLst>
        <p:guide orient="horz" pos="1253"/>
        <p:guide pos="3379"/>
      </p:guideLst>
    </p:cSldViewPr>
  </p:slideViewPr>
  <p:notesTextViewPr>
    <p:cViewPr>
      <p:scale>
        <a:sx n="1" d="1"/>
        <a:sy n="1" d="1"/>
      </p:scale>
      <p:origin x="0" y="0"/>
    </p:cViewPr>
  </p:notesTextViewPr>
  <p:notesViewPr>
    <p:cSldViewPr>
      <p:cViewPr varScale="1">
        <p:scale>
          <a:sx n="119" d="100"/>
          <a:sy n="119" d="100"/>
        </p:scale>
        <p:origin x="-1998"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FS01\pallsp$\temp\SAFA_Fjoldi_201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regneark.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regneark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s-IS" dirty="0" smtClean="0"/>
              <a:t>SAFA/SACA</a:t>
            </a:r>
            <a:r>
              <a:rPr lang="is-IS" baseline="0" dirty="0" smtClean="0"/>
              <a:t> </a:t>
            </a:r>
            <a:r>
              <a:rPr lang="is-IS" dirty="0" smtClean="0"/>
              <a:t>Inspections</a:t>
            </a:r>
            <a:endParaRPr lang="is-I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1"/>
          <c:order val="0"/>
          <c:tx>
            <c:strRef>
              <c:f>Sheet1!$E$14</c:f>
              <c:strCache>
                <c:ptCount val="1"/>
                <c:pt idx="0">
                  <c:v>Fjöldi skoðana</c:v>
                </c:pt>
              </c:strCache>
            </c:strRef>
          </c:tx>
          <c:spPr>
            <a:ln w="28575" cap="rnd">
              <a:solidFill>
                <a:schemeClr val="accent2"/>
              </a:solidFill>
              <a:round/>
            </a:ln>
            <a:effectLst/>
          </c:spPr>
          <c:marker>
            <c:symbol val="none"/>
          </c:marker>
          <c:cat>
            <c:numRef>
              <c:f>Sheet1!$C$15:$C$19</c:f>
              <c:numCache>
                <c:formatCode>General</c:formatCode>
                <c:ptCount val="5"/>
                <c:pt idx="0">
                  <c:v>2013</c:v>
                </c:pt>
                <c:pt idx="1">
                  <c:v>2014</c:v>
                </c:pt>
                <c:pt idx="2">
                  <c:v>2015</c:v>
                </c:pt>
                <c:pt idx="3">
                  <c:v>2016</c:v>
                </c:pt>
                <c:pt idx="4">
                  <c:v>2017</c:v>
                </c:pt>
              </c:numCache>
            </c:numRef>
          </c:cat>
          <c:val>
            <c:numRef>
              <c:f>Sheet1!$E$15:$E$19</c:f>
              <c:numCache>
                <c:formatCode>General</c:formatCode>
                <c:ptCount val="5"/>
                <c:pt idx="0">
                  <c:v>56</c:v>
                </c:pt>
                <c:pt idx="1">
                  <c:v>72</c:v>
                </c:pt>
                <c:pt idx="2">
                  <c:v>92</c:v>
                </c:pt>
                <c:pt idx="3">
                  <c:v>123</c:v>
                </c:pt>
                <c:pt idx="4">
                  <c:v>137</c:v>
                </c:pt>
              </c:numCache>
            </c:numRef>
          </c:val>
          <c:smooth val="0"/>
          <c:extLst>
            <c:ext xmlns:c16="http://schemas.microsoft.com/office/drawing/2014/chart" uri="{C3380CC4-5D6E-409C-BE32-E72D297353CC}">
              <c16:uniqueId val="{00000000-FD8F-4AAE-8F13-5FC05E5846DD}"/>
            </c:ext>
          </c:extLst>
        </c:ser>
        <c:dLbls>
          <c:showLegendKey val="0"/>
          <c:showVal val="0"/>
          <c:showCatName val="0"/>
          <c:showSerName val="0"/>
          <c:showPercent val="0"/>
          <c:showBubbleSize val="0"/>
        </c:dLbls>
        <c:smooth val="0"/>
        <c:axId val="158166016"/>
        <c:axId val="158164096"/>
      </c:lineChart>
      <c:valAx>
        <c:axId val="158164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Minimum</a:t>
                </a:r>
                <a:r>
                  <a:rPr lang="en-US" baseline="0" dirty="0" smtClean="0"/>
                  <a:t> inspections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58166016"/>
        <c:crosses val="autoZero"/>
        <c:crossBetween val="between"/>
      </c:valAx>
      <c:catAx>
        <c:axId val="15816601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Ár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58164096"/>
        <c:crosses val="autoZero"/>
        <c:auto val="0"/>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baseline="0" dirty="0" smtClean="0"/>
              <a:t>Number of issued pilot licences</a:t>
            </a:r>
            <a:endParaRPr lang="is-IS" baseline="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1"/>
          <c:order val="0"/>
          <c:tx>
            <c:v>ATPL</c:v>
          </c:tx>
          <c:spPr>
            <a:ln w="28575" cap="rnd">
              <a:solidFill>
                <a:schemeClr val="accent2"/>
              </a:solidFill>
              <a:round/>
            </a:ln>
            <a:effectLst/>
          </c:spPr>
          <c:marker>
            <c:symbol val="none"/>
          </c:marker>
          <c:cat>
            <c:strRef>
              <c:f>Sheet1!$A$4:$A$5</c:f>
              <c:strCache>
                <c:ptCount val="2"/>
                <c:pt idx="0">
                  <c:v>2015</c:v>
                </c:pt>
                <c:pt idx="1">
                  <c:v>2016**</c:v>
                </c:pt>
              </c:strCache>
            </c:strRef>
          </c:cat>
          <c:val>
            <c:numRef>
              <c:f>Sheet1!$B$4:$B$5</c:f>
              <c:numCache>
                <c:formatCode>General</c:formatCode>
                <c:ptCount val="2"/>
                <c:pt idx="0">
                  <c:v>156</c:v>
                </c:pt>
                <c:pt idx="1">
                  <c:v>246</c:v>
                </c:pt>
              </c:numCache>
            </c:numRef>
          </c:val>
          <c:smooth val="0"/>
          <c:extLst>
            <c:ext xmlns:c16="http://schemas.microsoft.com/office/drawing/2014/chart" uri="{C3380CC4-5D6E-409C-BE32-E72D297353CC}">
              <c16:uniqueId val="{00000000-CB16-4AD5-A753-0BF2EC1A85C4}"/>
            </c:ext>
          </c:extLst>
        </c:ser>
        <c:ser>
          <c:idx val="2"/>
          <c:order val="1"/>
          <c:tx>
            <c:strRef>
              <c:f>Sheet1!$C$3</c:f>
              <c:strCache>
                <c:ptCount val="1"/>
                <c:pt idx="0">
                  <c:v>CPL</c:v>
                </c:pt>
              </c:strCache>
            </c:strRef>
          </c:tx>
          <c:spPr>
            <a:ln w="28575" cap="rnd">
              <a:solidFill>
                <a:schemeClr val="accent3"/>
              </a:solidFill>
              <a:round/>
            </a:ln>
            <a:effectLst/>
          </c:spPr>
          <c:marker>
            <c:symbol val="none"/>
          </c:marker>
          <c:cat>
            <c:strRef>
              <c:f>Sheet1!$A$4:$A$5</c:f>
              <c:strCache>
                <c:ptCount val="2"/>
                <c:pt idx="0">
                  <c:v>2015</c:v>
                </c:pt>
                <c:pt idx="1">
                  <c:v>2016**</c:v>
                </c:pt>
              </c:strCache>
            </c:strRef>
          </c:cat>
          <c:val>
            <c:numRef>
              <c:f>Sheet1!$C$4:$C$5</c:f>
              <c:numCache>
                <c:formatCode>General</c:formatCode>
                <c:ptCount val="2"/>
                <c:pt idx="0">
                  <c:v>281</c:v>
                </c:pt>
                <c:pt idx="1">
                  <c:v>324</c:v>
                </c:pt>
              </c:numCache>
            </c:numRef>
          </c:val>
          <c:smooth val="0"/>
          <c:extLst>
            <c:ext xmlns:c16="http://schemas.microsoft.com/office/drawing/2014/chart" uri="{C3380CC4-5D6E-409C-BE32-E72D297353CC}">
              <c16:uniqueId val="{00000001-CB16-4AD5-A753-0BF2EC1A85C4}"/>
            </c:ext>
          </c:extLst>
        </c:ser>
        <c:ser>
          <c:idx val="3"/>
          <c:order val="2"/>
          <c:tx>
            <c:strRef>
              <c:f>Sheet1!$D$3</c:f>
              <c:strCache>
                <c:ptCount val="1"/>
                <c:pt idx="0">
                  <c:v>PPL</c:v>
                </c:pt>
              </c:strCache>
            </c:strRef>
          </c:tx>
          <c:spPr>
            <a:ln w="28575" cap="rnd">
              <a:solidFill>
                <a:schemeClr val="accent4"/>
              </a:solidFill>
              <a:round/>
            </a:ln>
            <a:effectLst/>
          </c:spPr>
          <c:marker>
            <c:symbol val="none"/>
          </c:marker>
          <c:cat>
            <c:strRef>
              <c:f>Sheet1!$A$4:$A$5</c:f>
              <c:strCache>
                <c:ptCount val="2"/>
                <c:pt idx="0">
                  <c:v>2015</c:v>
                </c:pt>
                <c:pt idx="1">
                  <c:v>2016**</c:v>
                </c:pt>
              </c:strCache>
            </c:strRef>
          </c:cat>
          <c:val>
            <c:numRef>
              <c:f>Sheet1!$D$4:$D$5</c:f>
              <c:numCache>
                <c:formatCode>General</c:formatCode>
                <c:ptCount val="2"/>
                <c:pt idx="0">
                  <c:v>162</c:v>
                </c:pt>
                <c:pt idx="1">
                  <c:v>183</c:v>
                </c:pt>
              </c:numCache>
            </c:numRef>
          </c:val>
          <c:smooth val="0"/>
          <c:extLst>
            <c:ext xmlns:c16="http://schemas.microsoft.com/office/drawing/2014/chart" uri="{C3380CC4-5D6E-409C-BE32-E72D297353CC}">
              <c16:uniqueId val="{00000002-CB16-4AD5-A753-0BF2EC1A85C4}"/>
            </c:ext>
          </c:extLst>
        </c:ser>
        <c:ser>
          <c:idx val="4"/>
          <c:order val="3"/>
          <c:tx>
            <c:strRef>
              <c:f>Sheet1!$E$3</c:f>
              <c:strCache>
                <c:ptCount val="1"/>
                <c:pt idx="0">
                  <c:v>Samtals</c:v>
                </c:pt>
              </c:strCache>
            </c:strRef>
          </c:tx>
          <c:spPr>
            <a:ln w="28575" cap="rnd">
              <a:solidFill>
                <a:schemeClr val="accent5"/>
              </a:solidFill>
              <a:round/>
            </a:ln>
            <a:effectLst/>
          </c:spPr>
          <c:marker>
            <c:symbol val="none"/>
          </c:marker>
          <c:cat>
            <c:strRef>
              <c:f>Sheet1!$A$4:$A$5</c:f>
              <c:strCache>
                <c:ptCount val="2"/>
                <c:pt idx="0">
                  <c:v>2015</c:v>
                </c:pt>
                <c:pt idx="1">
                  <c:v>2016**</c:v>
                </c:pt>
              </c:strCache>
            </c:strRef>
          </c:cat>
          <c:val>
            <c:numRef>
              <c:f>Sheet1!$E$4:$E$5</c:f>
              <c:numCache>
                <c:formatCode>General</c:formatCode>
                <c:ptCount val="2"/>
                <c:pt idx="0">
                  <c:v>599</c:v>
                </c:pt>
                <c:pt idx="1">
                  <c:v>753</c:v>
                </c:pt>
              </c:numCache>
            </c:numRef>
          </c:val>
          <c:smooth val="0"/>
          <c:extLst>
            <c:ext xmlns:c16="http://schemas.microsoft.com/office/drawing/2014/chart" uri="{C3380CC4-5D6E-409C-BE32-E72D297353CC}">
              <c16:uniqueId val="{00000003-CB16-4AD5-A753-0BF2EC1A85C4}"/>
            </c:ext>
          </c:extLst>
        </c:ser>
        <c:dLbls>
          <c:showLegendKey val="0"/>
          <c:showVal val="0"/>
          <c:showCatName val="0"/>
          <c:showSerName val="0"/>
          <c:showPercent val="0"/>
          <c:showBubbleSize val="0"/>
        </c:dLbls>
        <c:smooth val="0"/>
        <c:axId val="210322560"/>
        <c:axId val="210324096"/>
      </c:lineChart>
      <c:catAx>
        <c:axId val="2103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0324096"/>
        <c:crosses val="autoZero"/>
        <c:auto val="1"/>
        <c:lblAlgn val="ctr"/>
        <c:lblOffset val="100"/>
        <c:noMultiLvlLbl val="0"/>
      </c:catAx>
      <c:valAx>
        <c:axId val="210324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032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is-IS" baseline="0" dirty="0" smtClean="0"/>
              <a:t>New aircraft registrations </a:t>
            </a:r>
            <a:r>
              <a:rPr lang="is-IS" baseline="0" dirty="0"/>
              <a:t>2004-2016</a:t>
            </a:r>
            <a:r>
              <a:rPr lang="is-I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lineChart>
        <c:grouping val="standard"/>
        <c:varyColors val="0"/>
        <c:ser>
          <c:idx val="0"/>
          <c:order val="0"/>
          <c:tx>
            <c:strRef>
              <c:f>Sheet1!$A$8</c:f>
              <c:strCache>
                <c:ptCount val="1"/>
                <c:pt idx="0">
                  <c:v>Nýskráningar  </c:v>
                </c:pt>
              </c:strCache>
            </c:strRef>
          </c:tx>
          <c:spPr>
            <a:ln w="28575" cap="rnd">
              <a:solidFill>
                <a:schemeClr val="accent1"/>
              </a:solidFill>
              <a:round/>
            </a:ln>
            <a:effectLst/>
          </c:spPr>
          <c:marker>
            <c:symbol val="none"/>
          </c:marker>
          <c:cat>
            <c:numRef>
              <c:f>Sheet1!$B$7:$N$7</c:f>
              <c:numCache>
                <c:formatCode>General</c:formatCod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numCache>
            </c:numRef>
          </c:cat>
          <c:val>
            <c:numRef>
              <c:f>Sheet1!$B$8:$N$8</c:f>
              <c:numCache>
                <c:formatCode>General</c:formatCode>
                <c:ptCount val="13"/>
                <c:pt idx="0">
                  <c:v>32</c:v>
                </c:pt>
                <c:pt idx="1">
                  <c:v>29</c:v>
                </c:pt>
                <c:pt idx="2">
                  <c:v>29</c:v>
                </c:pt>
                <c:pt idx="3">
                  <c:v>24</c:v>
                </c:pt>
                <c:pt idx="4">
                  <c:v>18</c:v>
                </c:pt>
                <c:pt idx="5">
                  <c:v>17</c:v>
                </c:pt>
                <c:pt idx="6">
                  <c:v>6</c:v>
                </c:pt>
                <c:pt idx="7">
                  <c:v>14</c:v>
                </c:pt>
                <c:pt idx="8">
                  <c:v>15</c:v>
                </c:pt>
                <c:pt idx="9">
                  <c:v>14</c:v>
                </c:pt>
                <c:pt idx="10">
                  <c:v>10</c:v>
                </c:pt>
                <c:pt idx="11">
                  <c:v>24</c:v>
                </c:pt>
                <c:pt idx="12">
                  <c:v>29</c:v>
                </c:pt>
              </c:numCache>
            </c:numRef>
          </c:val>
          <c:smooth val="0"/>
          <c:extLst>
            <c:ext xmlns:c16="http://schemas.microsoft.com/office/drawing/2014/chart" uri="{C3380CC4-5D6E-409C-BE32-E72D297353CC}">
              <c16:uniqueId val="{00000000-FF03-4537-9785-4C5E076C30C4}"/>
            </c:ext>
          </c:extLst>
        </c:ser>
        <c:dLbls>
          <c:showLegendKey val="0"/>
          <c:showVal val="0"/>
          <c:showCatName val="0"/>
          <c:showSerName val="0"/>
          <c:showPercent val="0"/>
          <c:showBubbleSize val="0"/>
        </c:dLbls>
        <c:smooth val="0"/>
        <c:axId val="210239488"/>
        <c:axId val="210241024"/>
      </c:lineChart>
      <c:catAx>
        <c:axId val="21023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0241024"/>
        <c:crosses val="autoZero"/>
        <c:auto val="1"/>
        <c:lblAlgn val="ctr"/>
        <c:lblOffset val="100"/>
        <c:noMultiLvlLbl val="0"/>
      </c:catAx>
      <c:valAx>
        <c:axId val="210241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10239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43BCD69-B868-4308-8EF0-C96D1B20E4BB}" type="datetimeFigureOut">
              <a:rPr lang="is-IS" smtClean="0"/>
              <a:pPr/>
              <a:t>25.5.2018</a:t>
            </a:fld>
            <a:endParaRPr lang="is-I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FB192940-CAB8-4635-8FBE-32D498B34167}" type="slidenum">
              <a:rPr lang="is-IS" smtClean="0"/>
              <a:pPr/>
              <a:t>‹#›</a:t>
            </a:fld>
            <a:endParaRPr lang="is-IS"/>
          </a:p>
        </p:txBody>
      </p:sp>
    </p:spTree>
    <p:extLst>
      <p:ext uri="{BB962C8B-B14F-4D97-AF65-F5344CB8AC3E}">
        <p14:creationId xmlns:p14="http://schemas.microsoft.com/office/powerpoint/2010/main" val="2372285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F4706763-68F7-4F9B-95E5-27193763B6D3}" type="datetimeFigureOut">
              <a:rPr lang="is-IS" smtClean="0"/>
              <a:pPr/>
              <a:t>25.5.2018</a:t>
            </a:fld>
            <a:endParaRPr lang="is-I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CB33644B-FFA3-46CA-B225-A0CBEA6C788C}" type="slidenum">
              <a:rPr lang="is-IS" smtClean="0"/>
              <a:pPr/>
              <a:t>‹#›</a:t>
            </a:fld>
            <a:endParaRPr lang="is-IS"/>
          </a:p>
        </p:txBody>
      </p:sp>
    </p:spTree>
    <p:extLst>
      <p:ext uri="{BB962C8B-B14F-4D97-AF65-F5344CB8AC3E}">
        <p14:creationId xmlns:p14="http://schemas.microsoft.com/office/powerpoint/2010/main" val="419046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a:t>
            </a:fld>
            <a:endParaRPr lang="is-IS"/>
          </a:p>
        </p:txBody>
      </p:sp>
    </p:spTree>
    <p:extLst>
      <p:ext uri="{BB962C8B-B14F-4D97-AF65-F5344CB8AC3E}">
        <p14:creationId xmlns:p14="http://schemas.microsoft.com/office/powerpoint/2010/main" val="374535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Now we go</a:t>
            </a:r>
            <a:r>
              <a:rPr lang="is-IS" baseline="0" dirty="0" smtClean="0"/>
              <a:t> a little bit back in time. In </a:t>
            </a:r>
            <a:r>
              <a:rPr lang="is-IS" dirty="0" smtClean="0"/>
              <a:t>2008, the economic crisis hit hard on the world and the situation</a:t>
            </a:r>
            <a:r>
              <a:rPr lang="is-IS" baseline="0" dirty="0" smtClean="0"/>
              <a:t> for icelandic nation was critical. Common icelandic people were extremely worried about the future. We even had our own revolution, which finally led to the fall of the government. People brought their pots and pans to Alþingi and made a lot of noise and trew eggs on the house. This revolution is known as the kitchenware revolution.</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10</a:t>
            </a:fld>
            <a:endParaRPr lang="is-IS"/>
          </a:p>
        </p:txBody>
      </p:sp>
    </p:spTree>
    <p:extLst>
      <p:ext uri="{BB962C8B-B14F-4D97-AF65-F5344CB8AC3E}">
        <p14:creationId xmlns:p14="http://schemas.microsoft.com/office/powerpoint/2010/main" val="226588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Of course we are joking a</a:t>
            </a:r>
            <a:r>
              <a:rPr lang="is-IS" baseline="0" dirty="0" smtClean="0"/>
              <a:t> little, the situation was in fact serious and people got hurt, mainly financially. But in spite of this difficult situation, most people kept calm and did not use any violence. </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11</a:t>
            </a:fld>
            <a:endParaRPr lang="is-IS"/>
          </a:p>
        </p:txBody>
      </p:sp>
    </p:spTree>
    <p:extLst>
      <p:ext uri="{BB962C8B-B14F-4D97-AF65-F5344CB8AC3E}">
        <p14:creationId xmlns:p14="http://schemas.microsoft.com/office/powerpoint/2010/main" val="2759744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But then this</a:t>
            </a:r>
            <a:r>
              <a:rPr lang="is-IS" baseline="0" dirty="0" smtClean="0"/>
              <a:t> happened! Everybody say with me: Eyjafjallajökull.</a:t>
            </a:r>
          </a:p>
          <a:p>
            <a:r>
              <a:rPr lang="is-IS" baseline="0" dirty="0" smtClean="0"/>
              <a:t>Yes, we got a real volcano eruption. Again, nobody was killed, but a lot of flight all over Europe got cancelled. Which is why this eruption got very much national attention.</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12</a:t>
            </a:fld>
            <a:endParaRPr lang="is-IS"/>
          </a:p>
        </p:txBody>
      </p:sp>
    </p:spTree>
    <p:extLst>
      <p:ext uri="{BB962C8B-B14F-4D97-AF65-F5344CB8AC3E}">
        <p14:creationId xmlns:p14="http://schemas.microsoft.com/office/powerpoint/2010/main" val="81932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Here we have Keflavik</a:t>
            </a:r>
            <a:r>
              <a:rPr lang="is-IS" baseline="0" dirty="0" smtClean="0"/>
              <a:t> airport before Eyjafjallajökull.</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13</a:t>
            </a:fld>
            <a:endParaRPr lang="is-IS"/>
          </a:p>
        </p:txBody>
      </p:sp>
    </p:spTree>
    <p:extLst>
      <p:ext uri="{BB962C8B-B14F-4D97-AF65-F5344CB8AC3E}">
        <p14:creationId xmlns:p14="http://schemas.microsoft.com/office/powerpoint/2010/main" val="804813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And here we see it after</a:t>
            </a:r>
            <a:r>
              <a:rPr lang="is-IS" baseline="0" dirty="0" smtClean="0"/>
              <a:t> Eyjafjallajökull.</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14</a:t>
            </a:fld>
            <a:endParaRPr lang="is-IS"/>
          </a:p>
        </p:txBody>
      </p:sp>
    </p:spTree>
    <p:extLst>
      <p:ext uri="{BB962C8B-B14F-4D97-AF65-F5344CB8AC3E}">
        <p14:creationId xmlns:p14="http://schemas.microsoft.com/office/powerpoint/2010/main" val="103211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15</a:t>
            </a:fld>
            <a:endParaRPr lang="is-IS"/>
          </a:p>
        </p:txBody>
      </p:sp>
    </p:spTree>
    <p:extLst>
      <p:ext uri="{BB962C8B-B14F-4D97-AF65-F5344CB8AC3E}">
        <p14:creationId xmlns:p14="http://schemas.microsoft.com/office/powerpoint/2010/main" val="3153660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16</a:t>
            </a:fld>
            <a:endParaRPr lang="is-IS"/>
          </a:p>
        </p:txBody>
      </p:sp>
    </p:spTree>
    <p:extLst>
      <p:ext uri="{BB962C8B-B14F-4D97-AF65-F5344CB8AC3E}">
        <p14:creationId xmlns:p14="http://schemas.microsoft.com/office/powerpoint/2010/main" val="505854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17</a:t>
            </a:fld>
            <a:endParaRPr lang="is-IS"/>
          </a:p>
        </p:txBody>
      </p:sp>
    </p:spTree>
    <p:extLst>
      <p:ext uri="{BB962C8B-B14F-4D97-AF65-F5344CB8AC3E}">
        <p14:creationId xmlns:p14="http://schemas.microsoft.com/office/powerpoint/2010/main" val="3593230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is-IS" baseline="0" dirty="0" smtClean="0"/>
          </a:p>
        </p:txBody>
      </p:sp>
      <p:sp>
        <p:nvSpPr>
          <p:cNvPr id="4" name="Slide Number Placeholder 3"/>
          <p:cNvSpPr>
            <a:spLocks noGrp="1"/>
          </p:cNvSpPr>
          <p:nvPr>
            <p:ph type="sldNum" sz="quarter" idx="10"/>
          </p:nvPr>
        </p:nvSpPr>
        <p:spPr/>
        <p:txBody>
          <a:bodyPr/>
          <a:lstStyle/>
          <a:p>
            <a:fld id="{CB33644B-FFA3-46CA-B225-A0CBEA6C788C}" type="slidenum">
              <a:rPr lang="is-IS" smtClean="0"/>
              <a:pPr/>
              <a:t>18</a:t>
            </a:fld>
            <a:endParaRPr lang="is-IS"/>
          </a:p>
        </p:txBody>
      </p:sp>
    </p:spTree>
    <p:extLst>
      <p:ext uri="{BB962C8B-B14F-4D97-AF65-F5344CB8AC3E}">
        <p14:creationId xmlns:p14="http://schemas.microsoft.com/office/powerpoint/2010/main" val="325781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19</a:t>
            </a:fld>
            <a:endParaRPr lang="is-IS"/>
          </a:p>
        </p:txBody>
      </p:sp>
    </p:spTree>
    <p:extLst>
      <p:ext uri="{BB962C8B-B14F-4D97-AF65-F5344CB8AC3E}">
        <p14:creationId xmlns:p14="http://schemas.microsoft.com/office/powerpoint/2010/main" val="372869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Before telling you</a:t>
            </a:r>
            <a:r>
              <a:rPr lang="is-IS" baseline="0" dirty="0" smtClean="0"/>
              <a:t> about Icelandic Transport Authority and our challenges, I would like to use this opportunity to tell you a few historcal facts about Iceland.</a:t>
            </a:r>
            <a:endParaRPr lang="is-IS" dirty="0" smtClean="0"/>
          </a:p>
          <a:p>
            <a:r>
              <a:rPr lang="is-IS" dirty="0" smtClean="0"/>
              <a:t>The</a:t>
            </a:r>
            <a:r>
              <a:rPr lang="is-IS" baseline="0" dirty="0" smtClean="0"/>
              <a:t> first people to settle here were probably irish munks. Most likely they stayed here for few years but were then wise enough to take back again.</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a:t>
            </a:fld>
            <a:endParaRPr lang="is-IS"/>
          </a:p>
        </p:txBody>
      </p:sp>
    </p:spTree>
    <p:extLst>
      <p:ext uri="{BB962C8B-B14F-4D97-AF65-F5344CB8AC3E}">
        <p14:creationId xmlns:p14="http://schemas.microsoft.com/office/powerpoint/2010/main" val="3546665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20</a:t>
            </a:fld>
            <a:endParaRPr lang="is-IS"/>
          </a:p>
        </p:txBody>
      </p:sp>
    </p:spTree>
    <p:extLst>
      <p:ext uri="{BB962C8B-B14F-4D97-AF65-F5344CB8AC3E}">
        <p14:creationId xmlns:p14="http://schemas.microsoft.com/office/powerpoint/2010/main" val="1170518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3644B-FFA3-46CA-B225-A0CBEA6C788C}" type="slidenum">
              <a:rPr kumimoji="0" lang="is-I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s-I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22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22</a:t>
            </a:fld>
            <a:endParaRPr lang="is-IS"/>
          </a:p>
        </p:txBody>
      </p:sp>
    </p:spTree>
    <p:extLst>
      <p:ext uri="{BB962C8B-B14F-4D97-AF65-F5344CB8AC3E}">
        <p14:creationId xmlns:p14="http://schemas.microsoft.com/office/powerpoint/2010/main" val="235872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23</a:t>
            </a:fld>
            <a:endParaRPr lang="is-IS"/>
          </a:p>
        </p:txBody>
      </p:sp>
    </p:spTree>
    <p:extLst>
      <p:ext uri="{BB962C8B-B14F-4D97-AF65-F5344CB8AC3E}">
        <p14:creationId xmlns:p14="http://schemas.microsoft.com/office/powerpoint/2010/main" val="185390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24</a:t>
            </a:fld>
            <a:endParaRPr lang="is-IS"/>
          </a:p>
        </p:txBody>
      </p:sp>
    </p:spTree>
    <p:extLst>
      <p:ext uri="{BB962C8B-B14F-4D97-AF65-F5344CB8AC3E}">
        <p14:creationId xmlns:p14="http://schemas.microsoft.com/office/powerpoint/2010/main" val="1040047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3644B-FFA3-46CA-B225-A0CBEA6C788C}" type="slidenum">
              <a:rPr kumimoji="0" lang="is-I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is-I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1739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26</a:t>
            </a:fld>
            <a:endParaRPr lang="is-IS"/>
          </a:p>
        </p:txBody>
      </p:sp>
    </p:spTree>
    <p:extLst>
      <p:ext uri="{BB962C8B-B14F-4D97-AF65-F5344CB8AC3E}">
        <p14:creationId xmlns:p14="http://schemas.microsoft.com/office/powerpoint/2010/main" val="4134569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27</a:t>
            </a:fld>
            <a:endParaRPr lang="is-IS"/>
          </a:p>
        </p:txBody>
      </p:sp>
    </p:spTree>
    <p:extLst>
      <p:ext uri="{BB962C8B-B14F-4D97-AF65-F5344CB8AC3E}">
        <p14:creationId xmlns:p14="http://schemas.microsoft.com/office/powerpoint/2010/main" val="2805771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This graph shows the increse of</a:t>
            </a:r>
            <a:r>
              <a:rPr lang="is-IS" baseline="0" dirty="0" smtClean="0"/>
              <a:t> passengers in Keflavik airport and the forecast for this year. The results of this tourist boom are very many. </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28</a:t>
            </a:fld>
            <a:endParaRPr lang="is-IS"/>
          </a:p>
        </p:txBody>
      </p:sp>
    </p:spTree>
    <p:extLst>
      <p:ext uri="{BB962C8B-B14F-4D97-AF65-F5344CB8AC3E}">
        <p14:creationId xmlns:p14="http://schemas.microsoft.com/office/powerpoint/2010/main" val="3873071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29</a:t>
            </a:fld>
            <a:endParaRPr lang="is-IS"/>
          </a:p>
        </p:txBody>
      </p:sp>
    </p:spTree>
    <p:extLst>
      <p:ext uri="{BB962C8B-B14F-4D97-AF65-F5344CB8AC3E}">
        <p14:creationId xmlns:p14="http://schemas.microsoft.com/office/powerpoint/2010/main" val="2406603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The first confirmed Icelander, according to history books was Ingólfur</a:t>
            </a:r>
            <a:r>
              <a:rPr lang="is-IS" baseline="0" dirty="0" smtClean="0"/>
              <a:t> Arnarsson. He came from Norway. This is him as</a:t>
            </a:r>
            <a:r>
              <a:rPr lang="is-IS" dirty="0" smtClean="0"/>
              <a:t> we want you to think how he looked like.</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3</a:t>
            </a:fld>
            <a:endParaRPr lang="is-IS"/>
          </a:p>
        </p:txBody>
      </p:sp>
    </p:spTree>
    <p:extLst>
      <p:ext uri="{BB962C8B-B14F-4D97-AF65-F5344CB8AC3E}">
        <p14:creationId xmlns:p14="http://schemas.microsoft.com/office/powerpoint/2010/main" val="8023957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30</a:t>
            </a:fld>
            <a:endParaRPr lang="is-IS"/>
          </a:p>
        </p:txBody>
      </p:sp>
    </p:spTree>
    <p:extLst>
      <p:ext uri="{BB962C8B-B14F-4D97-AF65-F5344CB8AC3E}">
        <p14:creationId xmlns:p14="http://schemas.microsoft.com/office/powerpoint/2010/main" val="4060718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31</a:t>
            </a:fld>
            <a:endParaRPr lang="is-IS"/>
          </a:p>
        </p:txBody>
      </p:sp>
    </p:spTree>
    <p:extLst>
      <p:ext uri="{BB962C8B-B14F-4D97-AF65-F5344CB8AC3E}">
        <p14:creationId xmlns:p14="http://schemas.microsoft.com/office/powerpoint/2010/main" val="24189581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32</a:t>
            </a:fld>
            <a:endParaRPr lang="is-IS"/>
          </a:p>
        </p:txBody>
      </p:sp>
    </p:spTree>
    <p:extLst>
      <p:ext uri="{BB962C8B-B14F-4D97-AF65-F5344CB8AC3E}">
        <p14:creationId xmlns:p14="http://schemas.microsoft.com/office/powerpoint/2010/main" val="3861191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Do you remember this?</a:t>
            </a:r>
            <a:r>
              <a:rPr lang="is-IS" baseline="0" dirty="0" smtClean="0"/>
              <a:t> Same guys.</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33</a:t>
            </a:fld>
            <a:endParaRPr lang="is-IS"/>
          </a:p>
        </p:txBody>
      </p:sp>
    </p:spTree>
    <p:extLst>
      <p:ext uri="{BB962C8B-B14F-4D97-AF65-F5344CB8AC3E}">
        <p14:creationId xmlns:p14="http://schemas.microsoft.com/office/powerpoint/2010/main" val="19575199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is-IS" sz="1200" kern="1200" dirty="0" smtClean="0">
              <a:solidFill>
                <a:schemeClr val="tx1"/>
              </a:solidFill>
              <a:effectLst/>
              <a:latin typeface="+mn-lt"/>
              <a:ea typeface="+mn-ea"/>
              <a:cs typeface="+mn-cs"/>
            </a:endParaRPr>
          </a:p>
          <a:p>
            <a:pPr lvl="0"/>
            <a:endParaRPr lang="is-IS" sz="1200" kern="1200" dirty="0" smtClean="0">
              <a:solidFill>
                <a:schemeClr val="tx1"/>
              </a:solidFill>
              <a:effectLst/>
              <a:latin typeface="+mn-lt"/>
              <a:ea typeface="+mn-ea"/>
              <a:cs typeface="+mn-cs"/>
            </a:endParaRPr>
          </a:p>
          <a:p>
            <a:pPr lvl="0"/>
            <a:endParaRPr lang="is-I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B33644B-FFA3-46CA-B225-A0CBEA6C788C}" type="slidenum">
              <a:rPr lang="is-IS" smtClean="0"/>
              <a:pPr/>
              <a:t>34</a:t>
            </a:fld>
            <a:endParaRPr lang="is-IS"/>
          </a:p>
        </p:txBody>
      </p:sp>
    </p:spTree>
    <p:extLst>
      <p:ext uri="{BB962C8B-B14F-4D97-AF65-F5344CB8AC3E}">
        <p14:creationId xmlns:p14="http://schemas.microsoft.com/office/powerpoint/2010/main" val="201684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The first Icelandic woman was his wife, </a:t>
            </a:r>
            <a:r>
              <a:rPr lang="en-US" sz="1200" dirty="0" err="1" smtClean="0">
                <a:latin typeface="Arial" charset="0"/>
              </a:rPr>
              <a:t>Hallveig</a:t>
            </a:r>
            <a:r>
              <a:rPr lang="en-US" sz="1200" dirty="0" smtClean="0">
                <a:latin typeface="Arial" charset="0"/>
              </a:rPr>
              <a:t> </a:t>
            </a:r>
            <a:r>
              <a:rPr lang="en-US" sz="1200" dirty="0" err="1" smtClean="0">
                <a:latin typeface="Arial" charset="0"/>
              </a:rPr>
              <a:t>Fróðadóttir</a:t>
            </a:r>
            <a:r>
              <a:rPr lang="en-US" sz="1200" dirty="0" smtClean="0">
                <a:latin typeface="Arial" charset="0"/>
              </a:rPr>
              <a:t>. Since</a:t>
            </a:r>
            <a:r>
              <a:rPr lang="en-US" sz="1200" baseline="0" dirty="0" smtClean="0">
                <a:latin typeface="Arial" charset="0"/>
              </a:rPr>
              <a:t> she was a woman, we do not have any statue of her. </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4</a:t>
            </a:fld>
            <a:endParaRPr lang="is-IS"/>
          </a:p>
        </p:txBody>
      </p:sp>
    </p:spTree>
    <p:extLst>
      <p:ext uri="{BB962C8B-B14F-4D97-AF65-F5344CB8AC3E}">
        <p14:creationId xmlns:p14="http://schemas.microsoft.com/office/powerpoint/2010/main" val="1523453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charset="0"/>
              </a:rPr>
              <a:t>But this is how he</a:t>
            </a:r>
            <a:r>
              <a:rPr lang="en-US" sz="1200" baseline="0" dirty="0" smtClean="0">
                <a:latin typeface="Arial" charset="0"/>
              </a:rPr>
              <a:t> probably really looked like.</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5</a:t>
            </a:fld>
            <a:endParaRPr lang="is-IS"/>
          </a:p>
        </p:txBody>
      </p:sp>
    </p:spTree>
    <p:extLst>
      <p:ext uri="{BB962C8B-B14F-4D97-AF65-F5344CB8AC3E}">
        <p14:creationId xmlns:p14="http://schemas.microsoft.com/office/powerpoint/2010/main" val="238761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latin typeface="Arial" charset="0"/>
              </a:rPr>
              <a:t>Iceland</a:t>
            </a:r>
            <a:r>
              <a:rPr lang="en-US" i="0" baseline="0" dirty="0" smtClean="0">
                <a:latin typeface="Arial" charset="0"/>
              </a:rPr>
              <a:t> has the o</a:t>
            </a:r>
            <a:r>
              <a:rPr lang="en-US" i="0" dirty="0" smtClean="0">
                <a:latin typeface="Arial" charset="0"/>
              </a:rPr>
              <a:t>ldest continuous existing parliament in the world. Its assemblies</a:t>
            </a:r>
            <a:r>
              <a:rPr lang="en-US" i="0" baseline="0" dirty="0" smtClean="0">
                <a:latin typeface="Arial" charset="0"/>
              </a:rPr>
              <a:t> were conducted at </a:t>
            </a:r>
            <a:r>
              <a:rPr lang="en-US" i="0" baseline="0" dirty="0" err="1" smtClean="0">
                <a:latin typeface="Arial" charset="0"/>
              </a:rPr>
              <a:t>Þingvellir</a:t>
            </a:r>
            <a:r>
              <a:rPr lang="en-US" i="0" baseline="0" dirty="0" smtClean="0">
                <a:latin typeface="Arial" charset="0"/>
              </a:rPr>
              <a:t> and lasted typically for two weeks in June.</a:t>
            </a:r>
            <a:endParaRPr lang="is-IS" i="0"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6</a:t>
            </a:fld>
            <a:endParaRPr lang="is-IS"/>
          </a:p>
        </p:txBody>
      </p:sp>
    </p:spTree>
    <p:extLst>
      <p:ext uri="{BB962C8B-B14F-4D97-AF65-F5344CB8AC3E}">
        <p14:creationId xmlns:p14="http://schemas.microsoft.com/office/powerpoint/2010/main" val="2252142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In the year 1380 Iceland, with Norway, became part of the Danish crown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charset="0"/>
              </a:rPr>
              <a:t>In 1944</a:t>
            </a:r>
            <a:r>
              <a:rPr lang="en-US" sz="1200" baseline="0" dirty="0" smtClean="0">
                <a:latin typeface="Arial" charset="0"/>
              </a:rPr>
              <a:t> </a:t>
            </a:r>
            <a:r>
              <a:rPr lang="en-US" sz="1200" dirty="0" smtClean="0">
                <a:latin typeface="Arial" charset="0"/>
              </a:rPr>
              <a:t>Iceland became independent state </a:t>
            </a:r>
          </a:p>
          <a:p>
            <a:r>
              <a:rPr lang="en-US" sz="1200" dirty="0" smtClean="0">
                <a:latin typeface="Arial" charset="0"/>
              </a:rPr>
              <a:t>Our national independence</a:t>
            </a:r>
            <a:r>
              <a:rPr lang="en-US" sz="1200" baseline="0" dirty="0" smtClean="0">
                <a:latin typeface="Arial" charset="0"/>
              </a:rPr>
              <a:t> leader was Jón Sigurðsson, this guy, often referred to as the first president of Iceland. His birthday, June 17</a:t>
            </a:r>
            <a:r>
              <a:rPr lang="en-US" sz="1200" baseline="30000" dirty="0" smtClean="0">
                <a:latin typeface="Arial" charset="0"/>
              </a:rPr>
              <a:t>th</a:t>
            </a:r>
            <a:r>
              <a:rPr lang="en-US" sz="1200" baseline="0" dirty="0" smtClean="0">
                <a:latin typeface="Arial" charset="0"/>
              </a:rPr>
              <a:t> is our national holiday.</a:t>
            </a:r>
          </a:p>
        </p:txBody>
      </p:sp>
      <p:sp>
        <p:nvSpPr>
          <p:cNvPr id="4" name="Slide Number Placeholder 3"/>
          <p:cNvSpPr>
            <a:spLocks noGrp="1"/>
          </p:cNvSpPr>
          <p:nvPr>
            <p:ph type="sldNum" sz="quarter" idx="10"/>
          </p:nvPr>
        </p:nvSpPr>
        <p:spPr/>
        <p:txBody>
          <a:bodyPr/>
          <a:lstStyle/>
          <a:p>
            <a:fld id="{CB33644B-FFA3-46CA-B225-A0CBEA6C788C}" type="slidenum">
              <a:rPr lang="is-IS" smtClean="0"/>
              <a:pPr/>
              <a:t>7</a:t>
            </a:fld>
            <a:endParaRPr lang="is-IS"/>
          </a:p>
        </p:txBody>
      </p:sp>
    </p:spTree>
    <p:extLst>
      <p:ext uri="{BB962C8B-B14F-4D97-AF65-F5344CB8AC3E}">
        <p14:creationId xmlns:p14="http://schemas.microsoft.com/office/powerpoint/2010/main" val="324431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Vigdís Finnbogadóttir was</a:t>
            </a:r>
            <a:r>
              <a:rPr lang="is-IS" baseline="0" dirty="0" smtClean="0"/>
              <a:t> the worlds first democratically directly elected female president, elected 1980.</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8</a:t>
            </a:fld>
            <a:endParaRPr lang="is-IS"/>
          </a:p>
        </p:txBody>
      </p:sp>
    </p:spTree>
    <p:extLst>
      <p:ext uri="{BB962C8B-B14F-4D97-AF65-F5344CB8AC3E}">
        <p14:creationId xmlns:p14="http://schemas.microsoft.com/office/powerpoint/2010/main" val="266575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Iceland does</a:t>
            </a:r>
            <a:r>
              <a:rPr lang="is-IS" baseline="0" dirty="0" smtClean="0"/>
              <a:t> not have any army, navy or air force. The Icelandic police do not carry guns.</a:t>
            </a:r>
            <a:endParaRPr lang="is-IS" dirty="0"/>
          </a:p>
        </p:txBody>
      </p:sp>
      <p:sp>
        <p:nvSpPr>
          <p:cNvPr id="4" name="Slide Number Placeholder 3"/>
          <p:cNvSpPr>
            <a:spLocks noGrp="1"/>
          </p:cNvSpPr>
          <p:nvPr>
            <p:ph type="sldNum" sz="quarter" idx="10"/>
          </p:nvPr>
        </p:nvSpPr>
        <p:spPr/>
        <p:txBody>
          <a:bodyPr/>
          <a:lstStyle/>
          <a:p>
            <a:fld id="{CB33644B-FFA3-46CA-B225-A0CBEA6C788C}" type="slidenum">
              <a:rPr lang="is-IS" smtClean="0"/>
              <a:pPr/>
              <a:t>9</a:t>
            </a:fld>
            <a:endParaRPr lang="is-IS"/>
          </a:p>
        </p:txBody>
      </p:sp>
    </p:spTree>
    <p:extLst>
      <p:ext uri="{BB962C8B-B14F-4D97-AF65-F5344CB8AC3E}">
        <p14:creationId xmlns:p14="http://schemas.microsoft.com/office/powerpoint/2010/main" val="7764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s-I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p>
            <a:fld id="{59BDC458-B88B-46DC-B944-3DABD6E83E8F}" type="datetimeFigureOut">
              <a:rPr lang="is-IS" smtClean="0"/>
              <a:pPr/>
              <a:t>25.5.2018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376322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9BDC458-B88B-46DC-B944-3DABD6E83E8F}" type="datetimeFigureOut">
              <a:rPr lang="is-IS" smtClean="0"/>
              <a:pPr/>
              <a:t>25.5.2018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1318658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9BDC458-B88B-46DC-B944-3DABD6E83E8F}" type="datetimeFigureOut">
              <a:rPr lang="is-IS" smtClean="0"/>
              <a:pPr/>
              <a:t>25.5.2018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291015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p>
            <a:fld id="{59BDC458-B88B-46DC-B944-3DABD6E83E8F}" type="datetimeFigureOut">
              <a:rPr lang="is-IS" smtClean="0"/>
              <a:pPr/>
              <a:t>25.5.2018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176198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BDC458-B88B-46DC-B944-3DABD6E83E8F}" type="datetimeFigureOut">
              <a:rPr lang="is-IS" smtClean="0"/>
              <a:pPr/>
              <a:t>25.5.2018</a:t>
            </a:fld>
            <a:endParaRPr lang="is-IS"/>
          </a:p>
        </p:txBody>
      </p:sp>
      <p:sp>
        <p:nvSpPr>
          <p:cNvPr id="5" name="Footer Placeholder 4"/>
          <p:cNvSpPr>
            <a:spLocks noGrp="1"/>
          </p:cNvSpPr>
          <p:nvPr>
            <p:ph type="ftr" sz="quarter" idx="11"/>
          </p:nvPr>
        </p:nvSpPr>
        <p:spPr/>
        <p:txBody>
          <a:bodyPr/>
          <a:lstStyle/>
          <a:p>
            <a:endParaRPr lang="is-IS"/>
          </a:p>
        </p:txBody>
      </p:sp>
      <p:sp>
        <p:nvSpPr>
          <p:cNvPr id="6" name="Slide Number Placeholder 5"/>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318466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Date Placeholder 4"/>
          <p:cNvSpPr>
            <a:spLocks noGrp="1"/>
          </p:cNvSpPr>
          <p:nvPr>
            <p:ph type="dt" sz="half" idx="10"/>
          </p:nvPr>
        </p:nvSpPr>
        <p:spPr/>
        <p:txBody>
          <a:bodyPr/>
          <a:lstStyle/>
          <a:p>
            <a:fld id="{59BDC458-B88B-46DC-B944-3DABD6E83E8F}" type="datetimeFigureOut">
              <a:rPr lang="is-IS" smtClean="0"/>
              <a:pPr/>
              <a:t>25.5.2018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2861517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s-I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7" name="Date Placeholder 6"/>
          <p:cNvSpPr>
            <a:spLocks noGrp="1"/>
          </p:cNvSpPr>
          <p:nvPr>
            <p:ph type="dt" sz="half" idx="10"/>
          </p:nvPr>
        </p:nvSpPr>
        <p:spPr/>
        <p:txBody>
          <a:bodyPr/>
          <a:lstStyle/>
          <a:p>
            <a:fld id="{59BDC458-B88B-46DC-B944-3DABD6E83E8F}" type="datetimeFigureOut">
              <a:rPr lang="is-IS" smtClean="0"/>
              <a:pPr/>
              <a:t>25.5.2018</a:t>
            </a:fld>
            <a:endParaRPr lang="is-IS"/>
          </a:p>
        </p:txBody>
      </p:sp>
      <p:sp>
        <p:nvSpPr>
          <p:cNvPr id="8" name="Footer Placeholder 7"/>
          <p:cNvSpPr>
            <a:spLocks noGrp="1"/>
          </p:cNvSpPr>
          <p:nvPr>
            <p:ph type="ftr" sz="quarter" idx="11"/>
          </p:nvPr>
        </p:nvSpPr>
        <p:spPr/>
        <p:txBody>
          <a:bodyPr/>
          <a:lstStyle/>
          <a:p>
            <a:endParaRPr lang="is-IS"/>
          </a:p>
        </p:txBody>
      </p:sp>
      <p:sp>
        <p:nvSpPr>
          <p:cNvPr id="9" name="Slide Number Placeholder 8"/>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21414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2"/>
          <p:cNvSpPr>
            <a:spLocks noGrp="1"/>
          </p:cNvSpPr>
          <p:nvPr>
            <p:ph type="dt" sz="half" idx="10"/>
          </p:nvPr>
        </p:nvSpPr>
        <p:spPr/>
        <p:txBody>
          <a:bodyPr/>
          <a:lstStyle/>
          <a:p>
            <a:fld id="{59BDC458-B88B-46DC-B944-3DABD6E83E8F}" type="datetimeFigureOut">
              <a:rPr lang="is-IS" smtClean="0"/>
              <a:pPr/>
              <a:t>25.5.2018</a:t>
            </a:fld>
            <a:endParaRPr lang="is-IS"/>
          </a:p>
        </p:txBody>
      </p:sp>
      <p:sp>
        <p:nvSpPr>
          <p:cNvPr id="4" name="Footer Placeholder 3"/>
          <p:cNvSpPr>
            <a:spLocks noGrp="1"/>
          </p:cNvSpPr>
          <p:nvPr>
            <p:ph type="ftr" sz="quarter" idx="11"/>
          </p:nvPr>
        </p:nvSpPr>
        <p:spPr/>
        <p:txBody>
          <a:bodyPr/>
          <a:lstStyle/>
          <a:p>
            <a:endParaRPr lang="is-IS"/>
          </a:p>
        </p:txBody>
      </p:sp>
      <p:sp>
        <p:nvSpPr>
          <p:cNvPr id="5" name="Slide Number Placeholder 4"/>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168460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DC458-B88B-46DC-B944-3DABD6E83E8F}" type="datetimeFigureOut">
              <a:rPr lang="is-IS" smtClean="0"/>
              <a:pPr/>
              <a:t>25.5.2018</a:t>
            </a:fld>
            <a:endParaRPr lang="is-IS"/>
          </a:p>
        </p:txBody>
      </p:sp>
      <p:sp>
        <p:nvSpPr>
          <p:cNvPr id="3" name="Footer Placeholder 2"/>
          <p:cNvSpPr>
            <a:spLocks noGrp="1"/>
          </p:cNvSpPr>
          <p:nvPr>
            <p:ph type="ftr" sz="quarter" idx="11"/>
          </p:nvPr>
        </p:nvSpPr>
        <p:spPr/>
        <p:txBody>
          <a:bodyPr/>
          <a:lstStyle/>
          <a:p>
            <a:endParaRPr lang="is-IS"/>
          </a:p>
        </p:txBody>
      </p:sp>
      <p:sp>
        <p:nvSpPr>
          <p:cNvPr id="4" name="Slide Number Placeholder 3"/>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123936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s-I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DC458-B88B-46DC-B944-3DABD6E83E8F}" type="datetimeFigureOut">
              <a:rPr lang="is-IS" smtClean="0"/>
              <a:pPr/>
              <a:t>25.5.2018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2714133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s-I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BDC458-B88B-46DC-B944-3DABD6E83E8F}" type="datetimeFigureOut">
              <a:rPr lang="is-IS" smtClean="0"/>
              <a:pPr/>
              <a:t>25.5.2018</a:t>
            </a:fld>
            <a:endParaRPr lang="is-IS"/>
          </a:p>
        </p:txBody>
      </p:sp>
      <p:sp>
        <p:nvSpPr>
          <p:cNvPr id="6" name="Footer Placeholder 5"/>
          <p:cNvSpPr>
            <a:spLocks noGrp="1"/>
          </p:cNvSpPr>
          <p:nvPr>
            <p:ph type="ftr" sz="quarter" idx="11"/>
          </p:nvPr>
        </p:nvSpPr>
        <p:spPr/>
        <p:txBody>
          <a:bodyPr/>
          <a:lstStyle/>
          <a:p>
            <a:endParaRPr lang="is-IS"/>
          </a:p>
        </p:txBody>
      </p:sp>
      <p:sp>
        <p:nvSpPr>
          <p:cNvPr id="7" name="Slide Number Placeholder 6"/>
          <p:cNvSpPr>
            <a:spLocks noGrp="1"/>
          </p:cNvSpPr>
          <p:nvPr>
            <p:ph type="sldNum" sz="quarter" idx="12"/>
          </p:nvPr>
        </p:nvSpPr>
        <p:spPr/>
        <p:txBody>
          <a:bodyPr/>
          <a:lstStyle/>
          <a:p>
            <a:fld id="{9908B343-8D61-48C7-8514-30231767226D}" type="slidenum">
              <a:rPr lang="is-IS" smtClean="0"/>
              <a:pPr/>
              <a:t>‹#›</a:t>
            </a:fld>
            <a:endParaRPr lang="is-IS"/>
          </a:p>
        </p:txBody>
      </p:sp>
    </p:spTree>
    <p:extLst>
      <p:ext uri="{BB962C8B-B14F-4D97-AF65-F5344CB8AC3E}">
        <p14:creationId xmlns:p14="http://schemas.microsoft.com/office/powerpoint/2010/main" val="255009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DC458-B88B-46DC-B944-3DABD6E83E8F}" type="datetimeFigureOut">
              <a:rPr lang="is-IS" smtClean="0"/>
              <a:pPr/>
              <a:t>25.5.2018</a:t>
            </a:fld>
            <a:endParaRPr lang="is-I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s-I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8B343-8D61-48C7-8514-30231767226D}" type="slidenum">
              <a:rPr lang="is-IS" smtClean="0"/>
              <a:pPr/>
              <a:t>‹#›</a:t>
            </a:fld>
            <a:endParaRPr lang="is-IS"/>
          </a:p>
        </p:txBody>
      </p:sp>
    </p:spTree>
    <p:extLst>
      <p:ext uri="{BB962C8B-B14F-4D97-AF65-F5344CB8AC3E}">
        <p14:creationId xmlns:p14="http://schemas.microsoft.com/office/powerpoint/2010/main" val="1948555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7.jpeg"/><Relationship Id="rId7"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ww2.caa.is/" TargetMode="External"/><Relationship Id="rId11" Type="http://schemas.openxmlformats.org/officeDocument/2006/relationships/image" Target="../media/image21.png"/><Relationship Id="rId5" Type="http://schemas.openxmlformats.org/officeDocument/2006/relationships/image" Target="../media/image2.jpeg"/><Relationship Id="rId10" Type="http://schemas.openxmlformats.org/officeDocument/2006/relationships/hyperlink" Target="http://www.vegagerdin.is/" TargetMode="External"/><Relationship Id="rId4" Type="http://schemas.openxmlformats.org/officeDocument/2006/relationships/image" Target="../media/image1.jpeg"/><Relationship Id="rId9" Type="http://schemas.openxmlformats.org/officeDocument/2006/relationships/image" Target="../media/image20.gif"/></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2" name="TextBox 1"/>
          <p:cNvSpPr txBox="1"/>
          <p:nvPr/>
        </p:nvSpPr>
        <p:spPr>
          <a:xfrm>
            <a:off x="1259632" y="836712"/>
            <a:ext cx="6768752" cy="5170646"/>
          </a:xfrm>
          <a:prstGeom prst="rect">
            <a:avLst/>
          </a:prstGeom>
          <a:noFill/>
        </p:spPr>
        <p:txBody>
          <a:bodyPr wrap="square" rtlCol="0">
            <a:spAutoFit/>
          </a:bodyPr>
          <a:lstStyle/>
          <a:p>
            <a:pPr algn="ctr"/>
            <a:endParaRPr lang="is-IS" sz="3600" dirty="0" smtClean="0"/>
          </a:p>
          <a:p>
            <a:pPr algn="ctr"/>
            <a:endParaRPr lang="is-IS" sz="3600" dirty="0"/>
          </a:p>
          <a:p>
            <a:pPr algn="ctr"/>
            <a:r>
              <a:rPr lang="is-IS" sz="4200" b="1" dirty="0" err="1" smtClean="0"/>
              <a:t>Icelandic</a:t>
            </a:r>
            <a:r>
              <a:rPr lang="is-IS" sz="4200" b="1" dirty="0" smtClean="0"/>
              <a:t> Transport </a:t>
            </a:r>
            <a:r>
              <a:rPr lang="is-IS" sz="4200" b="1" dirty="0" err="1" smtClean="0"/>
              <a:t>Authority</a:t>
            </a:r>
            <a:endParaRPr lang="is-IS" sz="4200" b="1" dirty="0" smtClean="0"/>
          </a:p>
          <a:p>
            <a:pPr algn="ctr"/>
            <a:r>
              <a:rPr lang="is-IS" sz="3600" b="1" dirty="0" smtClean="0"/>
              <a:t>Samgongustofa</a:t>
            </a:r>
          </a:p>
          <a:p>
            <a:pPr algn="ctr"/>
            <a:endParaRPr lang="is-IS" sz="3600" b="1" dirty="0" smtClean="0"/>
          </a:p>
          <a:p>
            <a:pPr algn="ctr"/>
            <a:r>
              <a:rPr lang="is-IS" sz="2400" b="1" dirty="0" smtClean="0"/>
              <a:t>N-ALM/58</a:t>
            </a:r>
          </a:p>
          <a:p>
            <a:pPr algn="ctr"/>
            <a:r>
              <a:rPr lang="is-IS" sz="2400" b="1" dirty="0" smtClean="0"/>
              <a:t>29th-31st May 2017</a:t>
            </a:r>
            <a:endParaRPr lang="is-IS" sz="2400" b="1" dirty="0"/>
          </a:p>
          <a:p>
            <a:pPr algn="r"/>
            <a:endParaRPr lang="is-IS" sz="3600" dirty="0"/>
          </a:p>
          <a:p>
            <a:pPr algn="ctr"/>
            <a:r>
              <a:rPr lang="is-IS" sz="2000" dirty="0" smtClean="0"/>
              <a:t>Halla S. Sigurdardottir</a:t>
            </a:r>
          </a:p>
          <a:p>
            <a:pPr algn="ctr"/>
            <a:r>
              <a:rPr lang="is-IS" sz="2000" dirty="0" smtClean="0"/>
              <a:t>Deputy Director General – </a:t>
            </a:r>
          </a:p>
          <a:p>
            <a:pPr algn="ctr"/>
            <a:r>
              <a:rPr lang="is-IS" sz="2000" dirty="0" smtClean="0"/>
              <a:t>Director of Facilitation and Coordination</a:t>
            </a:r>
            <a:endParaRPr lang="is-IS" sz="2000" dirty="0"/>
          </a:p>
        </p:txBody>
      </p:sp>
    </p:spTree>
    <p:extLst>
      <p:ext uri="{BB962C8B-B14F-4D97-AF65-F5344CB8AC3E}">
        <p14:creationId xmlns:p14="http://schemas.microsoft.com/office/powerpoint/2010/main" val="3729129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7" name="Picture 6"/>
          <p:cNvPicPr>
            <a:picLocks noChangeAspect="1"/>
          </p:cNvPicPr>
          <p:nvPr/>
        </p:nvPicPr>
        <p:blipFill>
          <a:blip r:embed="rId5" cstate="print"/>
          <a:stretch>
            <a:fillRect/>
          </a:stretch>
        </p:blipFill>
        <p:spPr>
          <a:xfrm>
            <a:off x="1115616" y="836741"/>
            <a:ext cx="7351094" cy="4892774"/>
          </a:xfrm>
          <a:prstGeom prst="rect">
            <a:avLst/>
          </a:prstGeom>
        </p:spPr>
      </p:pic>
    </p:spTree>
    <p:extLst>
      <p:ext uri="{BB962C8B-B14F-4D97-AF65-F5344CB8AC3E}">
        <p14:creationId xmlns:p14="http://schemas.microsoft.com/office/powerpoint/2010/main" val="71320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3" name="Picture 2"/>
          <p:cNvPicPr>
            <a:picLocks noChangeAspect="1"/>
          </p:cNvPicPr>
          <p:nvPr/>
        </p:nvPicPr>
        <p:blipFill>
          <a:blip r:embed="rId5" cstate="print"/>
          <a:stretch>
            <a:fillRect/>
          </a:stretch>
        </p:blipFill>
        <p:spPr>
          <a:xfrm>
            <a:off x="1011174" y="1124745"/>
            <a:ext cx="7236515" cy="4536504"/>
          </a:xfrm>
          <a:prstGeom prst="rect">
            <a:avLst/>
          </a:prstGeom>
        </p:spPr>
      </p:pic>
    </p:spTree>
    <p:extLst>
      <p:ext uri="{BB962C8B-B14F-4D97-AF65-F5344CB8AC3E}">
        <p14:creationId xmlns:p14="http://schemas.microsoft.com/office/powerpoint/2010/main" val="138482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5" name="Picture 4"/>
          <p:cNvPicPr>
            <a:picLocks noChangeAspect="1"/>
          </p:cNvPicPr>
          <p:nvPr/>
        </p:nvPicPr>
        <p:blipFill>
          <a:blip r:embed="rId5" cstate="print"/>
          <a:stretch>
            <a:fillRect/>
          </a:stretch>
        </p:blipFill>
        <p:spPr>
          <a:xfrm>
            <a:off x="683568" y="764704"/>
            <a:ext cx="7452652" cy="4896544"/>
          </a:xfrm>
          <a:prstGeom prst="rect">
            <a:avLst/>
          </a:prstGeom>
        </p:spPr>
      </p:pic>
    </p:spTree>
    <p:extLst>
      <p:ext uri="{BB962C8B-B14F-4D97-AF65-F5344CB8AC3E}">
        <p14:creationId xmlns:p14="http://schemas.microsoft.com/office/powerpoint/2010/main" val="2725608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7" name="Picture 6"/>
          <p:cNvPicPr>
            <a:picLocks noChangeAspect="1"/>
          </p:cNvPicPr>
          <p:nvPr/>
        </p:nvPicPr>
        <p:blipFill>
          <a:blip r:embed="rId5" cstate="print"/>
          <a:stretch>
            <a:fillRect/>
          </a:stretch>
        </p:blipFill>
        <p:spPr>
          <a:xfrm>
            <a:off x="1043608" y="1036788"/>
            <a:ext cx="7128792" cy="4736580"/>
          </a:xfrm>
          <a:prstGeom prst="rect">
            <a:avLst/>
          </a:prstGeom>
        </p:spPr>
      </p:pic>
    </p:spTree>
    <p:extLst>
      <p:ext uri="{BB962C8B-B14F-4D97-AF65-F5344CB8AC3E}">
        <p14:creationId xmlns:p14="http://schemas.microsoft.com/office/powerpoint/2010/main" val="1191706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3" name="Picture 2"/>
          <p:cNvPicPr>
            <a:picLocks noChangeAspect="1"/>
          </p:cNvPicPr>
          <p:nvPr/>
        </p:nvPicPr>
        <p:blipFill>
          <a:blip r:embed="rId5" cstate="print"/>
          <a:stretch>
            <a:fillRect/>
          </a:stretch>
        </p:blipFill>
        <p:spPr>
          <a:xfrm>
            <a:off x="611560" y="1124744"/>
            <a:ext cx="7984232" cy="4572232"/>
          </a:xfrm>
          <a:prstGeom prst="rect">
            <a:avLst/>
          </a:prstGeom>
        </p:spPr>
      </p:pic>
    </p:spTree>
    <p:extLst>
      <p:ext uri="{BB962C8B-B14F-4D97-AF65-F5344CB8AC3E}">
        <p14:creationId xmlns:p14="http://schemas.microsoft.com/office/powerpoint/2010/main" val="3379549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6" name="TextBox 5"/>
          <p:cNvSpPr txBox="1"/>
          <p:nvPr/>
        </p:nvSpPr>
        <p:spPr>
          <a:xfrm>
            <a:off x="989602" y="1068548"/>
            <a:ext cx="716479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s-IS" sz="3200" b="1" dirty="0" smtClean="0">
                <a:solidFill>
                  <a:schemeClr val="tx1"/>
                </a:solidFill>
              </a:rPr>
              <a:t>Iceland in numbers</a:t>
            </a:r>
            <a:endParaRPr lang="is-IS" sz="3200" b="1" dirty="0">
              <a:solidFill>
                <a:schemeClr val="tx1"/>
              </a:solidFill>
            </a:endParaRPr>
          </a:p>
        </p:txBody>
      </p:sp>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45" name="Picture 4" descr="map_ic"/>
          <p:cNvPicPr>
            <a:picLocks noChangeAspect="1" noChangeArrowheads="1"/>
          </p:cNvPicPr>
          <p:nvPr/>
        </p:nvPicPr>
        <p:blipFill>
          <a:blip r:embed="rId5" cstate="print"/>
          <a:srcRect/>
          <a:stretch>
            <a:fillRect/>
          </a:stretch>
        </p:blipFill>
        <p:spPr bwMode="auto">
          <a:xfrm>
            <a:off x="4921442" y="2051599"/>
            <a:ext cx="3758279" cy="2634777"/>
          </a:xfrm>
          <a:prstGeom prst="rect">
            <a:avLst/>
          </a:prstGeom>
          <a:noFill/>
        </p:spPr>
      </p:pic>
      <p:sp>
        <p:nvSpPr>
          <p:cNvPr id="5" name="Rectangle 4"/>
          <p:cNvSpPr/>
          <p:nvPr/>
        </p:nvSpPr>
        <p:spPr>
          <a:xfrm>
            <a:off x="658324" y="2051599"/>
            <a:ext cx="4417731" cy="2749471"/>
          </a:xfrm>
          <a:prstGeom prst="rect">
            <a:avLst/>
          </a:prstGeom>
        </p:spPr>
        <p:txBody>
          <a:bodyPr wrap="square">
            <a:spAutoFit/>
          </a:bodyPr>
          <a:lstStyle/>
          <a:p>
            <a:pPr marL="285750" indent="-285750">
              <a:buFont typeface="Arial" panose="020B0604020202020204" pitchFamily="34" charset="0"/>
              <a:buChar char="•"/>
            </a:pPr>
            <a:r>
              <a:rPr lang="en-US" dirty="0" smtClean="0">
                <a:latin typeface="Arial" charset="0"/>
              </a:rPr>
              <a:t>Area </a:t>
            </a:r>
            <a:r>
              <a:rPr lang="en-US" dirty="0">
                <a:latin typeface="Arial" charset="0"/>
              </a:rPr>
              <a:t>approximately </a:t>
            </a:r>
            <a:r>
              <a:rPr lang="en-US" dirty="0" smtClean="0">
                <a:latin typeface="Arial" charset="0"/>
              </a:rPr>
              <a:t>103.000 km</a:t>
            </a:r>
            <a:r>
              <a:rPr lang="en-US" sz="1400" baseline="30000" dirty="0" smtClean="0">
                <a:latin typeface="Arial" charset="0"/>
              </a:rPr>
              <a:t>2</a:t>
            </a:r>
          </a:p>
          <a:p>
            <a:pPr marL="285750" indent="-285750">
              <a:buFont typeface="Arial" panose="020B0604020202020204" pitchFamily="34" charset="0"/>
              <a:buChar char="•"/>
            </a:pPr>
            <a:endParaRPr lang="en-US" sz="1400" baseline="30000" dirty="0" smtClean="0">
              <a:latin typeface="Arial" charset="0"/>
            </a:endParaRPr>
          </a:p>
          <a:p>
            <a:pPr marL="285750" indent="-285750">
              <a:buFont typeface="Arial" panose="020B0604020202020204" pitchFamily="34" charset="0"/>
              <a:buChar char="•"/>
            </a:pPr>
            <a:r>
              <a:rPr lang="en-US" dirty="0">
                <a:latin typeface="Arial" charset="0"/>
              </a:rPr>
              <a:t>The most sparsely populated country in Europe – 80% </a:t>
            </a:r>
            <a:r>
              <a:rPr lang="en-US" dirty="0" smtClean="0">
                <a:latin typeface="Arial" charset="0"/>
              </a:rPr>
              <a:t>uninhabited</a:t>
            </a:r>
          </a:p>
          <a:p>
            <a:pPr marL="285750" indent="-285750">
              <a:buFont typeface="Arial" panose="020B0604020202020204" pitchFamily="34" charset="0"/>
              <a:buChar char="•"/>
            </a:pPr>
            <a:endParaRPr lang="en-US" sz="1400" baseline="30000" dirty="0">
              <a:latin typeface="Arial" charset="0"/>
            </a:endParaRPr>
          </a:p>
          <a:p>
            <a:pPr marL="285750" indent="-285750">
              <a:buFont typeface="Arial" panose="020B0604020202020204" pitchFamily="34" charset="0"/>
              <a:buChar char="•"/>
            </a:pPr>
            <a:r>
              <a:rPr lang="en-US" dirty="0">
                <a:latin typeface="Arial" charset="0"/>
              </a:rPr>
              <a:t>Population January 1</a:t>
            </a:r>
            <a:r>
              <a:rPr lang="en-US" baseline="30000" dirty="0">
                <a:latin typeface="Arial" charset="0"/>
              </a:rPr>
              <a:t>st</a:t>
            </a:r>
            <a:r>
              <a:rPr lang="en-US" dirty="0">
                <a:latin typeface="Arial" charset="0"/>
              </a:rPr>
              <a:t> 2017: 338.449 </a:t>
            </a:r>
          </a:p>
          <a:p>
            <a:pPr marL="285750" indent="-285750">
              <a:buFont typeface="Arial" panose="020B0604020202020204" pitchFamily="34" charset="0"/>
              <a:buChar char="•"/>
            </a:pPr>
            <a:endParaRPr lang="en-US" sz="1400" baseline="30000" dirty="0">
              <a:latin typeface="Arial" charset="0"/>
            </a:endParaRPr>
          </a:p>
          <a:p>
            <a:pPr marL="285750" indent="-285750">
              <a:buFont typeface="Arial" panose="020B0604020202020204" pitchFamily="34" charset="0"/>
              <a:buChar char="•"/>
            </a:pPr>
            <a:r>
              <a:rPr lang="en-US" dirty="0">
                <a:latin typeface="Arial" charset="0"/>
              </a:rPr>
              <a:t>Population in Reykjavik area: 213.619</a:t>
            </a:r>
          </a:p>
          <a:p>
            <a:pPr marL="285750" indent="-285750">
              <a:buFont typeface="Arial" panose="020B0604020202020204" pitchFamily="34" charset="0"/>
              <a:buChar char="•"/>
            </a:pPr>
            <a:endParaRPr lang="en-US" sz="1400" baseline="30000" dirty="0">
              <a:latin typeface="Arial" charset="0"/>
            </a:endParaRPr>
          </a:p>
          <a:p>
            <a:pPr marL="285750" indent="-285750">
              <a:buFont typeface="Arial" panose="020B0604020202020204" pitchFamily="34" charset="0"/>
              <a:buChar char="•"/>
            </a:pPr>
            <a:r>
              <a:rPr lang="en-US" dirty="0">
                <a:latin typeface="Arial" charset="0"/>
              </a:rPr>
              <a:t>Economic growth 2016: 7,2%</a:t>
            </a:r>
          </a:p>
          <a:p>
            <a:pPr marL="285750" indent="-285750">
              <a:buFont typeface="Arial" panose="020B0604020202020204" pitchFamily="34" charset="0"/>
              <a:buChar char="•"/>
            </a:pPr>
            <a:endParaRPr lang="en-US" sz="1400" baseline="30000" dirty="0">
              <a:latin typeface="Arial" charset="0"/>
            </a:endParaRPr>
          </a:p>
          <a:p>
            <a:pPr marL="285750" indent="-285750">
              <a:buFont typeface="Arial" panose="020B0604020202020204" pitchFamily="34" charset="0"/>
              <a:buChar char="•"/>
            </a:pPr>
            <a:r>
              <a:rPr lang="en-US" dirty="0">
                <a:latin typeface="Arial" charset="0"/>
              </a:rPr>
              <a:t>Unemployment, February 2017: 3,2%</a:t>
            </a:r>
          </a:p>
        </p:txBody>
      </p:sp>
    </p:spTree>
    <p:extLst>
      <p:ext uri="{BB962C8B-B14F-4D97-AF65-F5344CB8AC3E}">
        <p14:creationId xmlns:p14="http://schemas.microsoft.com/office/powerpoint/2010/main" val="2758937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6" name="TextBox 5"/>
          <p:cNvSpPr txBox="1"/>
          <p:nvPr/>
        </p:nvSpPr>
        <p:spPr>
          <a:xfrm>
            <a:off x="1090205" y="681020"/>
            <a:ext cx="716479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s-IS" sz="3200" b="1" dirty="0" smtClean="0">
                <a:solidFill>
                  <a:schemeClr val="tx1"/>
                </a:solidFill>
              </a:rPr>
              <a:t>Very brief historical facts</a:t>
            </a:r>
            <a:endParaRPr lang="is-IS" sz="3200" b="1" dirty="0">
              <a:solidFill>
                <a:schemeClr val="tx1"/>
              </a:solidFill>
            </a:endParaRPr>
          </a:p>
        </p:txBody>
      </p:sp>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
        <p:nvSpPr>
          <p:cNvPr id="44" name="Rectangle 3"/>
          <p:cNvSpPr txBox="1">
            <a:spLocks/>
          </p:cNvSpPr>
          <p:nvPr/>
        </p:nvSpPr>
        <p:spPr>
          <a:xfrm>
            <a:off x="1075478" y="1484784"/>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r>
              <a:rPr lang="en-US" sz="1800" dirty="0" smtClean="0">
                <a:latin typeface="Arial" charset="0"/>
              </a:rPr>
              <a:t>870 </a:t>
            </a:r>
            <a:r>
              <a:rPr lang="en-US" sz="1800" dirty="0" smtClean="0">
                <a:latin typeface="Calibri"/>
              </a:rPr>
              <a:t>–</a:t>
            </a:r>
            <a:r>
              <a:rPr lang="en-US" sz="1800" dirty="0" smtClean="0">
                <a:latin typeface="Arial" charset="0"/>
              </a:rPr>
              <a:t> 930 The last European Country to be settled</a:t>
            </a:r>
          </a:p>
          <a:p>
            <a:pPr marL="457200" indent="-457200">
              <a:buFont typeface="Arial" charset="0"/>
              <a:buAutoNum type="arabicPlain" startAt="930"/>
            </a:pPr>
            <a:r>
              <a:rPr lang="en-US" sz="1800" dirty="0" smtClean="0">
                <a:latin typeface="Arial" charset="0"/>
              </a:rPr>
              <a:t>          Establishment of the parliament – </a:t>
            </a:r>
            <a:r>
              <a:rPr lang="en-US" sz="1800" dirty="0" err="1" smtClean="0">
                <a:latin typeface="Arial" charset="0"/>
              </a:rPr>
              <a:t>Althingi</a:t>
            </a:r>
            <a:r>
              <a:rPr lang="en-US" sz="1800" dirty="0" smtClean="0">
                <a:latin typeface="Arial" charset="0"/>
              </a:rPr>
              <a:t>	</a:t>
            </a:r>
            <a:br>
              <a:rPr lang="en-US" sz="1800" dirty="0" smtClean="0">
                <a:latin typeface="Arial" charset="0"/>
              </a:rPr>
            </a:br>
            <a:r>
              <a:rPr lang="en-US" sz="1800" dirty="0" smtClean="0">
                <a:latin typeface="Arial" charset="0"/>
              </a:rPr>
              <a:t>          </a:t>
            </a:r>
            <a:r>
              <a:rPr lang="en-US" sz="1800" i="1" dirty="0" smtClean="0">
                <a:latin typeface="Arial" charset="0"/>
              </a:rPr>
              <a:t>Oldest continuous existing parliament in the world</a:t>
            </a:r>
          </a:p>
          <a:p>
            <a:pPr>
              <a:buFont typeface="Arial" charset="0"/>
              <a:buNone/>
            </a:pPr>
            <a:r>
              <a:rPr lang="en-US" sz="1800" dirty="0" smtClean="0">
                <a:latin typeface="Arial" charset="0"/>
              </a:rPr>
              <a:t>1380	   Iceland, with Norway, became part of the Danish crown</a:t>
            </a:r>
          </a:p>
          <a:p>
            <a:pPr>
              <a:buFont typeface="Arial" charset="0"/>
              <a:buNone/>
            </a:pPr>
            <a:r>
              <a:rPr lang="en-US" sz="1800" dirty="0" smtClean="0">
                <a:latin typeface="Arial" charset="0"/>
              </a:rPr>
              <a:t>1918	   Iceland becomes independent state </a:t>
            </a:r>
          </a:p>
          <a:p>
            <a:pPr marL="457200" indent="-457200">
              <a:buFont typeface="Arial" panose="020B0604020202020204" pitchFamily="34" charset="0"/>
              <a:buNone/>
            </a:pPr>
            <a:r>
              <a:rPr lang="en-US" sz="1800" dirty="0" smtClean="0">
                <a:latin typeface="Arial" charset="0"/>
              </a:rPr>
              <a:t>1919         First flight in Iceland </a:t>
            </a:r>
            <a:r>
              <a:rPr lang="en-US" sz="1800" i="1" dirty="0" smtClean="0">
                <a:latin typeface="Arial" charset="0"/>
              </a:rPr>
              <a:t>(AVRO 504K)</a:t>
            </a:r>
          </a:p>
          <a:p>
            <a:pPr marL="457200" indent="-457200">
              <a:buFont typeface="Arial" panose="020B0604020202020204" pitchFamily="34" charset="0"/>
              <a:buNone/>
            </a:pPr>
            <a:r>
              <a:rPr lang="en-US" sz="1800" dirty="0" smtClean="0">
                <a:latin typeface="Arial" charset="0"/>
              </a:rPr>
              <a:t>1929         First Aviation Act passed by parliament</a:t>
            </a:r>
          </a:p>
          <a:p>
            <a:pPr>
              <a:buFont typeface="Arial" charset="0"/>
              <a:buNone/>
            </a:pPr>
            <a:r>
              <a:rPr lang="en-US" sz="1800" dirty="0" smtClean="0">
                <a:latin typeface="Arial" charset="0"/>
              </a:rPr>
              <a:t>1944	  The Modern Republic of Iceland is established</a:t>
            </a:r>
          </a:p>
          <a:p>
            <a:pPr>
              <a:buFont typeface="Arial" charset="0"/>
              <a:buNone/>
            </a:pPr>
            <a:r>
              <a:rPr lang="en-US" sz="1800" dirty="0" smtClean="0">
                <a:latin typeface="Arial" charset="0"/>
              </a:rPr>
              <a:t>1944	  Iceland signed the Convention of International Civil Aviation</a:t>
            </a:r>
          </a:p>
          <a:p>
            <a:pPr>
              <a:buFont typeface="Arial" charset="0"/>
              <a:buNone/>
            </a:pPr>
            <a:r>
              <a:rPr lang="en-US" sz="1800" dirty="0" smtClean="0">
                <a:latin typeface="Arial" charset="0"/>
              </a:rPr>
              <a:t>1945	  ICAA established. </a:t>
            </a:r>
          </a:p>
          <a:p>
            <a:pPr>
              <a:buFont typeface="Arial" charset="0"/>
              <a:buNone/>
            </a:pPr>
            <a:r>
              <a:rPr lang="en-US" sz="1800" dirty="0" smtClean="0">
                <a:latin typeface="Arial" charset="0"/>
              </a:rPr>
              <a:t>		  The first international flight by Icelandic aircraft </a:t>
            </a:r>
            <a:r>
              <a:rPr lang="en-US" sz="1800" i="1" dirty="0" smtClean="0">
                <a:latin typeface="Arial" charset="0"/>
              </a:rPr>
              <a:t>(Catalina 	</a:t>
            </a:r>
            <a:r>
              <a:rPr lang="en-US" sz="1800" i="1" dirty="0">
                <a:latin typeface="Arial" charset="0"/>
              </a:rPr>
              <a:t> </a:t>
            </a:r>
            <a:r>
              <a:rPr lang="en-US" sz="1800" i="1" dirty="0" smtClean="0">
                <a:latin typeface="Arial" charset="0"/>
              </a:rPr>
              <a:t>  	  seaplane to Scotland)</a:t>
            </a:r>
          </a:p>
          <a:p>
            <a:pPr>
              <a:buFont typeface="Arial" charset="0"/>
              <a:buNone/>
            </a:pPr>
            <a:r>
              <a:rPr lang="is-IS" sz="1800" dirty="0" smtClean="0">
                <a:latin typeface="Arial" charset="0"/>
              </a:rPr>
              <a:t>1960´s 	  </a:t>
            </a:r>
            <a:r>
              <a:rPr lang="en-US" sz="1800" dirty="0" err="1" smtClean="0">
                <a:latin typeface="Arial" charset="0"/>
              </a:rPr>
              <a:t>Loftleidir</a:t>
            </a:r>
            <a:r>
              <a:rPr lang="en-US" sz="1800" dirty="0" smtClean="0">
                <a:latin typeface="Arial" charset="0"/>
              </a:rPr>
              <a:t>: First </a:t>
            </a:r>
            <a:r>
              <a:rPr lang="en-US" sz="1800" dirty="0">
                <a:latin typeface="Arial" charset="0"/>
              </a:rPr>
              <a:t>l</a:t>
            </a:r>
            <a:r>
              <a:rPr lang="en-US" sz="1800" dirty="0" smtClean="0">
                <a:latin typeface="Arial" charset="0"/>
              </a:rPr>
              <a:t>ow-cost airline between Europe and America </a:t>
            </a:r>
          </a:p>
        </p:txBody>
      </p:sp>
    </p:spTree>
    <p:extLst>
      <p:ext uri="{BB962C8B-B14F-4D97-AF65-F5344CB8AC3E}">
        <p14:creationId xmlns:p14="http://schemas.microsoft.com/office/powerpoint/2010/main" val="2984483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a:off x="5360574" y="3475357"/>
            <a:ext cx="597949" cy="1141775"/>
          </a:xfrm>
          <a:prstGeom prst="line">
            <a:avLst/>
          </a:prstGeom>
          <a:ln w="19050">
            <a:solidFill>
              <a:srgbClr val="48A8C7"/>
            </a:solidFill>
            <a:prstDash val="sysDot"/>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050" y="3946924"/>
            <a:ext cx="3136669" cy="221838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6" name="TextBox 5"/>
          <p:cNvSpPr txBox="1"/>
          <p:nvPr/>
        </p:nvSpPr>
        <p:spPr>
          <a:xfrm>
            <a:off x="650232" y="1196752"/>
            <a:ext cx="787428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s-IS" sz="3200" b="1" dirty="0" err="1" smtClean="0">
                <a:solidFill>
                  <a:schemeClr val="tx1"/>
                </a:solidFill>
              </a:rPr>
              <a:t>Merger</a:t>
            </a:r>
            <a:r>
              <a:rPr lang="is-IS" sz="3200" b="1" dirty="0" smtClean="0">
                <a:solidFill>
                  <a:schemeClr val="tx1"/>
                </a:solidFill>
              </a:rPr>
              <a:t> of Transport </a:t>
            </a:r>
            <a:r>
              <a:rPr lang="is-IS" sz="3200" b="1" dirty="0" err="1" smtClean="0">
                <a:solidFill>
                  <a:schemeClr val="tx1"/>
                </a:solidFill>
              </a:rPr>
              <a:t>Authorities</a:t>
            </a:r>
            <a:r>
              <a:rPr lang="is-IS" sz="3200" b="1" dirty="0" smtClean="0">
                <a:solidFill>
                  <a:schemeClr val="tx1"/>
                </a:solidFill>
              </a:rPr>
              <a:t> – 1 </a:t>
            </a:r>
            <a:r>
              <a:rPr lang="is-IS" sz="3200" b="1" dirty="0" err="1" smtClean="0">
                <a:solidFill>
                  <a:schemeClr val="tx1"/>
                </a:solidFill>
              </a:rPr>
              <a:t>July</a:t>
            </a:r>
            <a:r>
              <a:rPr lang="is-IS" sz="3200" b="1" dirty="0" smtClean="0">
                <a:solidFill>
                  <a:schemeClr val="tx1"/>
                </a:solidFill>
              </a:rPr>
              <a:t> 2013</a:t>
            </a:r>
            <a:endParaRPr lang="is-IS" sz="3200" b="1" dirty="0">
              <a:solidFill>
                <a:schemeClr val="tx1"/>
              </a:solidFill>
            </a:endParaRPr>
          </a:p>
        </p:txBody>
      </p:sp>
      <p:grpSp>
        <p:nvGrpSpPr>
          <p:cNvPr id="3" name="Group 2"/>
          <p:cNvGrpSpPr/>
          <p:nvPr/>
        </p:nvGrpSpPr>
        <p:grpSpPr>
          <a:xfrm>
            <a:off x="1167941" y="2060848"/>
            <a:ext cx="1337134" cy="1195898"/>
            <a:chOff x="971712" y="2175952"/>
            <a:chExt cx="1337134" cy="1195898"/>
          </a:xfrm>
        </p:grpSpPr>
        <p:pic>
          <p:nvPicPr>
            <p:cNvPr id="8" name="Picture 4" descr="Flugmálastjórn">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712" y="2429832"/>
              <a:ext cx="1337134" cy="491682"/>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2" name="Oval 11"/>
            <p:cNvSpPr/>
            <p:nvPr/>
          </p:nvSpPr>
          <p:spPr>
            <a:xfrm>
              <a:off x="1042330" y="2175952"/>
              <a:ext cx="1195898" cy="119589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grpSp>
        <p:nvGrpSpPr>
          <p:cNvPr id="18" name="Group 17"/>
          <p:cNvGrpSpPr/>
          <p:nvPr/>
        </p:nvGrpSpPr>
        <p:grpSpPr>
          <a:xfrm>
            <a:off x="3000592" y="2141198"/>
            <a:ext cx="1195898" cy="1195898"/>
            <a:chOff x="2588237" y="2166427"/>
            <a:chExt cx="1195898" cy="1195898"/>
          </a:xfrm>
        </p:grpSpPr>
        <p:pic>
          <p:nvPicPr>
            <p:cNvPr id="9" name="Picture 6" descr="Umferðarstof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52750" y="2302101"/>
              <a:ext cx="466872" cy="420184"/>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3" name="Oval 12"/>
            <p:cNvSpPr/>
            <p:nvPr/>
          </p:nvSpPr>
          <p:spPr>
            <a:xfrm>
              <a:off x="2588237" y="2166427"/>
              <a:ext cx="1195898" cy="119589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grpSp>
        <p:nvGrpSpPr>
          <p:cNvPr id="19" name="Group 18"/>
          <p:cNvGrpSpPr/>
          <p:nvPr/>
        </p:nvGrpSpPr>
        <p:grpSpPr>
          <a:xfrm>
            <a:off x="4762625" y="2186727"/>
            <a:ext cx="1195898" cy="1195898"/>
            <a:chOff x="4233845" y="2175952"/>
            <a:chExt cx="1195898" cy="1195898"/>
          </a:xfrm>
        </p:grpSpPr>
        <p:pic>
          <p:nvPicPr>
            <p:cNvPr id="10" name="Picture 8" descr="Siglingastofnu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82684" y="2266097"/>
              <a:ext cx="498220" cy="491102"/>
            </a:xfrm>
            <a:prstGeom prst="rect">
              <a:avLst/>
            </a:prstGeom>
            <a:noFill/>
            <a:ln w="19050">
              <a:noFill/>
            </a:ln>
            <a:extLst>
              <a:ext uri="{909E8E84-426E-40DD-AFC4-6F175D3DCCD1}">
                <a14:hiddenFill xmlns:a14="http://schemas.microsoft.com/office/drawing/2010/main">
                  <a:solidFill>
                    <a:srgbClr val="FFFFFF"/>
                  </a:solidFill>
                </a14:hiddenFill>
              </a:ext>
            </a:extLst>
          </p:spPr>
        </p:pic>
        <p:sp>
          <p:nvSpPr>
            <p:cNvPr id="16" name="Oval 15"/>
            <p:cNvSpPr/>
            <p:nvPr/>
          </p:nvSpPr>
          <p:spPr>
            <a:xfrm>
              <a:off x="4233845" y="2175952"/>
              <a:ext cx="1195898" cy="119589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pic>
        <p:nvPicPr>
          <p:cNvPr id="11" name="Picture 2" descr="Vegagerðin">
            <a:hlinkClick r:id="rId10" tooltip="Vegagerðin - forsíða"/>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3136" y="2348880"/>
            <a:ext cx="538944" cy="445214"/>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524659" y="2248382"/>
            <a:ext cx="1195898" cy="119589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1259631" y="2651174"/>
            <a:ext cx="1158917" cy="161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2" name="Rectangle 21"/>
          <p:cNvSpPr/>
          <p:nvPr/>
        </p:nvSpPr>
        <p:spPr>
          <a:xfrm>
            <a:off x="1186137" y="2651175"/>
            <a:ext cx="1300742" cy="738664"/>
          </a:xfrm>
          <a:prstGeom prst="rect">
            <a:avLst/>
          </a:prstGeom>
          <a:noFill/>
        </p:spPr>
        <p:txBody>
          <a:bodyPr wrap="none">
            <a:spAutoFit/>
          </a:bodyPr>
          <a:lstStyle/>
          <a:p>
            <a:pPr algn="ctr"/>
            <a:r>
              <a:rPr lang="is-IS" sz="1400" dirty="0" err="1" smtClean="0"/>
              <a:t>Icelandic</a:t>
            </a:r>
            <a:r>
              <a:rPr lang="is-IS" sz="1400" dirty="0" smtClean="0"/>
              <a:t> </a:t>
            </a:r>
            <a:r>
              <a:rPr lang="is-IS" sz="1400" dirty="0" err="1" smtClean="0"/>
              <a:t>Civil</a:t>
            </a:r>
            <a:r>
              <a:rPr lang="is-IS" sz="1400" dirty="0" smtClean="0"/>
              <a:t> </a:t>
            </a:r>
          </a:p>
          <a:p>
            <a:pPr algn="ctr"/>
            <a:r>
              <a:rPr lang="is-IS" sz="1400" dirty="0" err="1" smtClean="0"/>
              <a:t>Aviation</a:t>
            </a:r>
            <a:r>
              <a:rPr lang="is-IS" sz="1400" dirty="0" smtClean="0"/>
              <a:t> </a:t>
            </a:r>
          </a:p>
          <a:p>
            <a:pPr algn="ctr"/>
            <a:r>
              <a:rPr lang="is-IS" sz="1400" dirty="0" err="1" smtClean="0"/>
              <a:t>Administration</a:t>
            </a:r>
            <a:endParaRPr lang="is-IS" sz="1400" dirty="0"/>
          </a:p>
        </p:txBody>
      </p:sp>
      <p:sp>
        <p:nvSpPr>
          <p:cNvPr id="24" name="Rectangle 23"/>
          <p:cNvSpPr/>
          <p:nvPr/>
        </p:nvSpPr>
        <p:spPr>
          <a:xfrm>
            <a:off x="3067626" y="2857042"/>
            <a:ext cx="1061830" cy="523220"/>
          </a:xfrm>
          <a:prstGeom prst="rect">
            <a:avLst/>
          </a:prstGeom>
          <a:noFill/>
        </p:spPr>
        <p:txBody>
          <a:bodyPr wrap="none">
            <a:spAutoFit/>
          </a:bodyPr>
          <a:lstStyle/>
          <a:p>
            <a:pPr algn="ctr"/>
            <a:r>
              <a:rPr lang="is-IS" sz="1400" dirty="0" err="1" smtClean="0"/>
              <a:t>Road</a:t>
            </a:r>
            <a:r>
              <a:rPr lang="is-IS" sz="1400" dirty="0" smtClean="0"/>
              <a:t> </a:t>
            </a:r>
            <a:r>
              <a:rPr lang="is-IS" sz="1400" dirty="0" err="1" smtClean="0"/>
              <a:t>Traffic</a:t>
            </a:r>
            <a:endParaRPr lang="is-IS" sz="1400" dirty="0" smtClean="0"/>
          </a:p>
          <a:p>
            <a:pPr algn="ctr"/>
            <a:r>
              <a:rPr lang="is-IS" sz="1400" dirty="0" err="1" smtClean="0"/>
              <a:t>Directorate</a:t>
            </a:r>
            <a:endParaRPr lang="is-IS" sz="1400" dirty="0"/>
          </a:p>
        </p:txBody>
      </p:sp>
      <p:sp>
        <p:nvSpPr>
          <p:cNvPr id="25" name="Rectangle 24"/>
          <p:cNvSpPr/>
          <p:nvPr/>
        </p:nvSpPr>
        <p:spPr>
          <a:xfrm>
            <a:off x="4587374" y="2857042"/>
            <a:ext cx="1580882" cy="523220"/>
          </a:xfrm>
          <a:prstGeom prst="rect">
            <a:avLst/>
          </a:prstGeom>
          <a:noFill/>
        </p:spPr>
        <p:txBody>
          <a:bodyPr wrap="none">
            <a:spAutoFit/>
          </a:bodyPr>
          <a:lstStyle/>
          <a:p>
            <a:pPr algn="ctr"/>
            <a:r>
              <a:rPr lang="is-IS" sz="1400" dirty="0" err="1" smtClean="0"/>
              <a:t>Icelandic</a:t>
            </a:r>
            <a:r>
              <a:rPr lang="is-IS" sz="1400" dirty="0" smtClean="0"/>
              <a:t> </a:t>
            </a:r>
            <a:r>
              <a:rPr lang="is-IS" sz="1400" dirty="0" err="1" smtClean="0"/>
              <a:t>Maritime</a:t>
            </a:r>
            <a:endParaRPr lang="is-IS" sz="1400" dirty="0" smtClean="0"/>
          </a:p>
          <a:p>
            <a:pPr algn="ctr"/>
            <a:r>
              <a:rPr lang="is-IS" sz="1400" dirty="0" err="1" smtClean="0"/>
              <a:t>Administration</a:t>
            </a:r>
            <a:endParaRPr lang="is-IS" sz="1400" dirty="0"/>
          </a:p>
        </p:txBody>
      </p:sp>
      <p:sp>
        <p:nvSpPr>
          <p:cNvPr id="26" name="Rectangle 25"/>
          <p:cNvSpPr/>
          <p:nvPr/>
        </p:nvSpPr>
        <p:spPr>
          <a:xfrm>
            <a:off x="6497917" y="2812758"/>
            <a:ext cx="1300742" cy="523220"/>
          </a:xfrm>
          <a:prstGeom prst="rect">
            <a:avLst/>
          </a:prstGeom>
          <a:noFill/>
        </p:spPr>
        <p:txBody>
          <a:bodyPr wrap="none">
            <a:spAutoFit/>
          </a:bodyPr>
          <a:lstStyle/>
          <a:p>
            <a:pPr algn="ctr"/>
            <a:r>
              <a:rPr lang="is-IS" sz="1400" dirty="0" err="1" smtClean="0"/>
              <a:t>Icelandic</a:t>
            </a:r>
            <a:r>
              <a:rPr lang="is-IS" sz="1400" dirty="0" smtClean="0"/>
              <a:t> </a:t>
            </a:r>
            <a:r>
              <a:rPr lang="is-IS" sz="1400" dirty="0" err="1" smtClean="0"/>
              <a:t>Road</a:t>
            </a:r>
            <a:endParaRPr lang="is-IS" sz="1400" dirty="0" smtClean="0"/>
          </a:p>
          <a:p>
            <a:pPr algn="ctr"/>
            <a:r>
              <a:rPr lang="is-IS" sz="1400" dirty="0" err="1" smtClean="0"/>
              <a:t>Administration</a:t>
            </a:r>
            <a:endParaRPr lang="is-IS" sz="1400" dirty="0"/>
          </a:p>
        </p:txBody>
      </p:sp>
      <p:pic>
        <p:nvPicPr>
          <p:cNvPr id="28" name="Picture 2" descr="Vegagerðin">
            <a:hlinkClick r:id="rId10" tooltip="Vegagerðin - forsíða"/>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08629" y="4740424"/>
            <a:ext cx="958845" cy="79208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1836507" y="3418629"/>
            <a:ext cx="1164085" cy="1306515"/>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00592" y="3429828"/>
            <a:ext cx="597949" cy="1295316"/>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3000592" y="3475357"/>
            <a:ext cx="2359982" cy="1249787"/>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7" idx="4"/>
          </p:cNvCxnSpPr>
          <p:nvPr/>
        </p:nvCxnSpPr>
        <p:spPr>
          <a:xfrm flipH="1">
            <a:off x="3000592" y="3444280"/>
            <a:ext cx="4122016" cy="1280864"/>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4"/>
          </p:cNvCxnSpPr>
          <p:nvPr/>
        </p:nvCxnSpPr>
        <p:spPr>
          <a:xfrm flipH="1">
            <a:off x="5958523" y="3444280"/>
            <a:ext cx="1164085" cy="1172852"/>
          </a:xfrm>
          <a:prstGeom prst="line">
            <a:avLst/>
          </a:prstGeom>
          <a:ln w="19050">
            <a:solidFill>
              <a:srgbClr val="48A8C7"/>
            </a:solidFill>
            <a:prstDash val="sysDot"/>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972303" y="3667081"/>
            <a:ext cx="360040" cy="24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4" name="Rectangle 53"/>
          <p:cNvSpPr/>
          <p:nvPr/>
        </p:nvSpPr>
        <p:spPr>
          <a:xfrm>
            <a:off x="1907704" y="3660304"/>
            <a:ext cx="489238" cy="253916"/>
          </a:xfrm>
          <a:prstGeom prst="rect">
            <a:avLst/>
          </a:prstGeom>
          <a:noFill/>
        </p:spPr>
        <p:txBody>
          <a:bodyPr wrap="none">
            <a:spAutoFit/>
          </a:bodyPr>
          <a:lstStyle/>
          <a:p>
            <a:pPr algn="ctr"/>
            <a:r>
              <a:rPr lang="is-IS" sz="1050" b="1" dirty="0" smtClean="0"/>
              <a:t>100%</a:t>
            </a:r>
            <a:endParaRPr lang="is-IS" sz="1050" b="1" dirty="0"/>
          </a:p>
        </p:txBody>
      </p:sp>
      <p:sp>
        <p:nvSpPr>
          <p:cNvPr id="57" name="Rectangle 56"/>
          <p:cNvSpPr/>
          <p:nvPr/>
        </p:nvSpPr>
        <p:spPr>
          <a:xfrm>
            <a:off x="3259700" y="3667081"/>
            <a:ext cx="360040" cy="24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8" name="Rectangle 57"/>
          <p:cNvSpPr/>
          <p:nvPr/>
        </p:nvSpPr>
        <p:spPr>
          <a:xfrm>
            <a:off x="3195101" y="3660304"/>
            <a:ext cx="489238" cy="253916"/>
          </a:xfrm>
          <a:prstGeom prst="rect">
            <a:avLst/>
          </a:prstGeom>
          <a:noFill/>
        </p:spPr>
        <p:txBody>
          <a:bodyPr wrap="none">
            <a:spAutoFit/>
          </a:bodyPr>
          <a:lstStyle/>
          <a:p>
            <a:pPr algn="ctr"/>
            <a:r>
              <a:rPr lang="is-IS" sz="1050" b="1" dirty="0" smtClean="0"/>
              <a:t>100%</a:t>
            </a:r>
            <a:endParaRPr lang="is-IS" sz="1050" b="1" dirty="0"/>
          </a:p>
        </p:txBody>
      </p:sp>
      <p:sp>
        <p:nvSpPr>
          <p:cNvPr id="59" name="Rectangle 58"/>
          <p:cNvSpPr/>
          <p:nvPr/>
        </p:nvSpPr>
        <p:spPr>
          <a:xfrm>
            <a:off x="4492583" y="3667081"/>
            <a:ext cx="360040" cy="24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0" name="Rectangle 59"/>
          <p:cNvSpPr/>
          <p:nvPr/>
        </p:nvSpPr>
        <p:spPr>
          <a:xfrm>
            <a:off x="4462450" y="3660304"/>
            <a:ext cx="420308" cy="253916"/>
          </a:xfrm>
          <a:prstGeom prst="rect">
            <a:avLst/>
          </a:prstGeom>
          <a:noFill/>
        </p:spPr>
        <p:txBody>
          <a:bodyPr wrap="none">
            <a:spAutoFit/>
          </a:bodyPr>
          <a:lstStyle/>
          <a:p>
            <a:pPr algn="ctr"/>
            <a:r>
              <a:rPr lang="is-IS" sz="1050" b="1" dirty="0" smtClean="0"/>
              <a:t>60%</a:t>
            </a:r>
            <a:endParaRPr lang="is-IS" sz="1050" b="1" dirty="0"/>
          </a:p>
        </p:txBody>
      </p:sp>
      <p:sp>
        <p:nvSpPr>
          <p:cNvPr id="61" name="Rectangle 60"/>
          <p:cNvSpPr/>
          <p:nvPr/>
        </p:nvSpPr>
        <p:spPr>
          <a:xfrm>
            <a:off x="5345589" y="3651522"/>
            <a:ext cx="264095" cy="25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2" name="Rectangle 61"/>
          <p:cNvSpPr/>
          <p:nvPr/>
        </p:nvSpPr>
        <p:spPr>
          <a:xfrm>
            <a:off x="5298475" y="3660304"/>
            <a:ext cx="420308" cy="253916"/>
          </a:xfrm>
          <a:prstGeom prst="rect">
            <a:avLst/>
          </a:prstGeom>
          <a:noFill/>
        </p:spPr>
        <p:txBody>
          <a:bodyPr wrap="none">
            <a:spAutoFit/>
          </a:bodyPr>
          <a:lstStyle/>
          <a:p>
            <a:pPr algn="ctr"/>
            <a:r>
              <a:rPr lang="is-IS" sz="1050" b="1" dirty="0"/>
              <a:t>4</a:t>
            </a:r>
            <a:r>
              <a:rPr lang="is-IS" sz="1050" b="1" dirty="0" smtClean="0"/>
              <a:t>0%</a:t>
            </a:r>
            <a:endParaRPr lang="is-IS" sz="1050" b="1" dirty="0"/>
          </a:p>
        </p:txBody>
      </p:sp>
      <p:sp>
        <p:nvSpPr>
          <p:cNvPr id="63" name="Rectangle 62"/>
          <p:cNvSpPr/>
          <p:nvPr/>
        </p:nvSpPr>
        <p:spPr>
          <a:xfrm>
            <a:off x="5958523" y="3667081"/>
            <a:ext cx="269661" cy="209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4" name="Rectangle 63"/>
          <p:cNvSpPr/>
          <p:nvPr/>
        </p:nvSpPr>
        <p:spPr>
          <a:xfrm>
            <a:off x="5937074" y="3660304"/>
            <a:ext cx="351379" cy="253916"/>
          </a:xfrm>
          <a:prstGeom prst="rect">
            <a:avLst/>
          </a:prstGeom>
          <a:noFill/>
        </p:spPr>
        <p:txBody>
          <a:bodyPr wrap="none">
            <a:spAutoFit/>
          </a:bodyPr>
          <a:lstStyle/>
          <a:p>
            <a:pPr algn="ctr"/>
            <a:r>
              <a:rPr lang="is-IS" sz="1050" b="1" dirty="0"/>
              <a:t>5</a:t>
            </a:r>
            <a:r>
              <a:rPr lang="is-IS" sz="1050" b="1" dirty="0" smtClean="0"/>
              <a:t>%</a:t>
            </a:r>
            <a:endParaRPr lang="is-IS" sz="1050" b="1" dirty="0"/>
          </a:p>
        </p:txBody>
      </p:sp>
      <p:sp>
        <p:nvSpPr>
          <p:cNvPr id="65" name="Rectangle 64"/>
          <p:cNvSpPr/>
          <p:nvPr/>
        </p:nvSpPr>
        <p:spPr>
          <a:xfrm>
            <a:off x="6532073" y="3667081"/>
            <a:ext cx="360040" cy="24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6" name="Rectangle 65"/>
          <p:cNvSpPr/>
          <p:nvPr/>
        </p:nvSpPr>
        <p:spPr>
          <a:xfrm>
            <a:off x="6599964" y="3660304"/>
            <a:ext cx="420308" cy="253916"/>
          </a:xfrm>
          <a:prstGeom prst="rect">
            <a:avLst/>
          </a:prstGeom>
          <a:noFill/>
        </p:spPr>
        <p:txBody>
          <a:bodyPr wrap="none">
            <a:spAutoFit/>
          </a:bodyPr>
          <a:lstStyle/>
          <a:p>
            <a:pPr algn="ctr"/>
            <a:r>
              <a:rPr lang="is-IS" sz="1050" b="1" dirty="0" smtClean="0"/>
              <a:t>95%</a:t>
            </a:r>
            <a:endParaRPr lang="is-IS" sz="1050" b="1" dirty="0"/>
          </a:p>
        </p:txBody>
      </p:sp>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Tree>
    <p:extLst>
      <p:ext uri="{BB962C8B-B14F-4D97-AF65-F5344CB8AC3E}">
        <p14:creationId xmlns:p14="http://schemas.microsoft.com/office/powerpoint/2010/main" val="1248513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p:cNvCxnSpPr/>
          <p:nvPr/>
        </p:nvCxnSpPr>
        <p:spPr>
          <a:xfrm flipH="1" flipV="1">
            <a:off x="2627785" y="3651197"/>
            <a:ext cx="1008111" cy="337668"/>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563354" y="4408498"/>
            <a:ext cx="8128" cy="1497966"/>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5908319" y="2884083"/>
            <a:ext cx="2012652" cy="907496"/>
          </a:xfrm>
          <a:prstGeom prst="roundRect">
            <a:avLst/>
          </a:prstGeom>
          <a:solidFill>
            <a:srgbClr val="48A8C7"/>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36" name="Straight Connector 35"/>
          <p:cNvCxnSpPr/>
          <p:nvPr/>
        </p:nvCxnSpPr>
        <p:spPr>
          <a:xfrm flipH="1" flipV="1">
            <a:off x="1069615" y="5647590"/>
            <a:ext cx="981067" cy="4951"/>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1929675" y="5373216"/>
            <a:ext cx="5255716" cy="576064"/>
          </a:xfrm>
          <a:prstGeom prst="roundRect">
            <a:avLst/>
          </a:prstGeom>
          <a:solidFill>
            <a:srgbClr val="48A8C7"/>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Subtitle 2"/>
          <p:cNvSpPr txBox="1">
            <a:spLocks/>
          </p:cNvSpPr>
          <p:nvPr/>
        </p:nvSpPr>
        <p:spPr>
          <a:xfrm>
            <a:off x="1371600" y="1496991"/>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43" name="TextBox 42"/>
          <p:cNvSpPr txBox="1"/>
          <p:nvPr/>
        </p:nvSpPr>
        <p:spPr>
          <a:xfrm>
            <a:off x="2411760" y="836713"/>
            <a:ext cx="5360639"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chemeClr val="tx1"/>
                </a:solidFill>
              </a:rPr>
              <a:t>Governmental </a:t>
            </a:r>
            <a:r>
              <a:rPr lang="en-GB" sz="3200" b="1" dirty="0">
                <a:solidFill>
                  <a:schemeClr val="tx1"/>
                </a:solidFill>
              </a:rPr>
              <a:t>Structure</a:t>
            </a:r>
          </a:p>
        </p:txBody>
      </p:sp>
      <p:cxnSp>
        <p:nvCxnSpPr>
          <p:cNvPr id="41" name="Straight Connector 40"/>
          <p:cNvCxnSpPr/>
          <p:nvPr/>
        </p:nvCxnSpPr>
        <p:spPr>
          <a:xfrm flipV="1">
            <a:off x="6864646" y="4975748"/>
            <a:ext cx="7308" cy="382213"/>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879261" y="4482306"/>
            <a:ext cx="1231587" cy="0"/>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033151" y="4469558"/>
            <a:ext cx="5052381" cy="25496"/>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1033151" y="2326244"/>
            <a:ext cx="2412041" cy="12172"/>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366041" y="1744064"/>
            <a:ext cx="2406708" cy="1140019"/>
          </a:xfrm>
          <a:prstGeom prst="rect">
            <a:avLst/>
          </a:prstGeom>
          <a:solidFill>
            <a:srgbClr val="48A8C7"/>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46" name="Rectangle 45"/>
          <p:cNvSpPr/>
          <p:nvPr/>
        </p:nvSpPr>
        <p:spPr>
          <a:xfrm>
            <a:off x="3524059" y="3988865"/>
            <a:ext cx="2083419" cy="986883"/>
          </a:xfrm>
          <a:prstGeom prst="rect">
            <a:avLst/>
          </a:prstGeom>
          <a:solidFill>
            <a:srgbClr val="48A8C7"/>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t>               </a:t>
            </a:r>
            <a:endParaRPr lang="is-IS" dirty="0"/>
          </a:p>
        </p:txBody>
      </p:sp>
      <p:sp>
        <p:nvSpPr>
          <p:cNvPr id="49" name="Rectangle 48"/>
          <p:cNvSpPr/>
          <p:nvPr/>
        </p:nvSpPr>
        <p:spPr>
          <a:xfrm>
            <a:off x="3401375" y="2079298"/>
            <a:ext cx="2375907" cy="646331"/>
          </a:xfrm>
          <a:prstGeom prst="rect">
            <a:avLst/>
          </a:prstGeom>
        </p:spPr>
        <p:txBody>
          <a:bodyPr wrap="none">
            <a:spAutoFit/>
          </a:bodyPr>
          <a:lstStyle/>
          <a:p>
            <a:r>
              <a:rPr lang="en-US" b="1" dirty="0"/>
              <a:t>Ministry of the Interior</a:t>
            </a:r>
          </a:p>
          <a:p>
            <a:endParaRPr lang="is-IS" b="1" dirty="0"/>
          </a:p>
        </p:txBody>
      </p:sp>
      <p:sp>
        <p:nvSpPr>
          <p:cNvPr id="50" name="Rectangle 49"/>
          <p:cNvSpPr/>
          <p:nvPr/>
        </p:nvSpPr>
        <p:spPr>
          <a:xfrm>
            <a:off x="3619328" y="3987053"/>
            <a:ext cx="1959148" cy="923330"/>
          </a:xfrm>
          <a:prstGeom prst="rect">
            <a:avLst/>
          </a:prstGeom>
        </p:spPr>
        <p:txBody>
          <a:bodyPr wrap="square">
            <a:spAutoFit/>
          </a:bodyPr>
          <a:lstStyle/>
          <a:p>
            <a:pPr algn="ctr"/>
            <a:r>
              <a:rPr lang="is-IS" b="1" dirty="0" smtClean="0"/>
              <a:t>Icelandic Transport Authority</a:t>
            </a:r>
            <a:endParaRPr lang="is-IS" b="1" dirty="0"/>
          </a:p>
        </p:txBody>
      </p:sp>
      <p:cxnSp>
        <p:nvCxnSpPr>
          <p:cNvPr id="56" name="Straight Connector 55"/>
          <p:cNvCxnSpPr/>
          <p:nvPr/>
        </p:nvCxnSpPr>
        <p:spPr>
          <a:xfrm flipH="1">
            <a:off x="2627784" y="2479187"/>
            <a:ext cx="734631" cy="448996"/>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76375" y="2479187"/>
            <a:ext cx="739841" cy="404896"/>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197461" y="3988865"/>
            <a:ext cx="2083419" cy="986883"/>
          </a:xfrm>
          <a:prstGeom prst="rect">
            <a:avLst/>
          </a:prstGeom>
          <a:solidFill>
            <a:schemeClr val="bg1">
              <a:lumMod val="75000"/>
            </a:schemeClr>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74" name="Rectangle 73"/>
          <p:cNvSpPr/>
          <p:nvPr/>
        </p:nvSpPr>
        <p:spPr>
          <a:xfrm>
            <a:off x="1482004" y="4082915"/>
            <a:ext cx="1424237" cy="1077218"/>
          </a:xfrm>
          <a:prstGeom prst="rect">
            <a:avLst/>
          </a:prstGeom>
        </p:spPr>
        <p:txBody>
          <a:bodyPr wrap="none">
            <a:spAutoFit/>
          </a:bodyPr>
          <a:lstStyle/>
          <a:p>
            <a:pPr algn="ctr"/>
            <a:r>
              <a:rPr lang="is-IS" b="1" dirty="0" smtClean="0"/>
              <a:t>Isavia ohf.</a:t>
            </a:r>
          </a:p>
          <a:p>
            <a:pPr algn="ctr"/>
            <a:r>
              <a:rPr lang="en-US" sz="1400" b="1" dirty="0"/>
              <a:t>Aerodromes and</a:t>
            </a:r>
          </a:p>
          <a:p>
            <a:pPr algn="ctr"/>
            <a:r>
              <a:rPr lang="en-US" sz="1400" b="1" dirty="0"/>
              <a:t>Air Navigation</a:t>
            </a:r>
          </a:p>
          <a:p>
            <a:pPr algn="ctr"/>
            <a:endParaRPr lang="is-IS" b="1" dirty="0"/>
          </a:p>
        </p:txBody>
      </p:sp>
      <p:sp>
        <p:nvSpPr>
          <p:cNvPr id="76" name="Rectangle 75"/>
          <p:cNvSpPr/>
          <p:nvPr/>
        </p:nvSpPr>
        <p:spPr>
          <a:xfrm>
            <a:off x="5837552" y="3988865"/>
            <a:ext cx="2083419" cy="986883"/>
          </a:xfrm>
          <a:prstGeom prst="rect">
            <a:avLst/>
          </a:prstGeom>
          <a:solidFill>
            <a:schemeClr val="bg1">
              <a:lumMod val="75000"/>
            </a:schemeClr>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1" name="Straight Connector 80"/>
          <p:cNvCxnSpPr/>
          <p:nvPr/>
        </p:nvCxnSpPr>
        <p:spPr>
          <a:xfrm flipV="1">
            <a:off x="1033151" y="2326246"/>
            <a:ext cx="0" cy="3321344"/>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772749" y="2344902"/>
            <a:ext cx="2338099" cy="0"/>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8110848" y="2338416"/>
            <a:ext cx="0" cy="2143890"/>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638719" y="5485136"/>
            <a:ext cx="1854098" cy="369332"/>
          </a:xfrm>
          <a:prstGeom prst="rect">
            <a:avLst/>
          </a:prstGeom>
        </p:spPr>
        <p:txBody>
          <a:bodyPr wrap="none">
            <a:spAutoFit/>
          </a:bodyPr>
          <a:lstStyle/>
          <a:p>
            <a:pPr algn="ctr"/>
            <a:r>
              <a:rPr lang="is-IS" b="1" dirty="0" smtClean="0"/>
              <a:t>Transport Council</a:t>
            </a:r>
            <a:endParaRPr lang="is-IS" b="1" dirty="0"/>
          </a:p>
        </p:txBody>
      </p:sp>
      <p:cxnSp>
        <p:nvCxnSpPr>
          <p:cNvPr id="57" name="Straight Connector 56"/>
          <p:cNvCxnSpPr>
            <a:stCxn id="44" idx="2"/>
            <a:endCxn id="46" idx="0"/>
          </p:cNvCxnSpPr>
          <p:nvPr/>
        </p:nvCxnSpPr>
        <p:spPr>
          <a:xfrm flipH="1">
            <a:off x="4565769" y="2884083"/>
            <a:ext cx="3626" cy="1104782"/>
          </a:xfrm>
          <a:prstGeom prst="line">
            <a:avLst/>
          </a:prstGeom>
          <a:ln w="19050">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190466" y="4954333"/>
            <a:ext cx="7308" cy="382213"/>
          </a:xfrm>
          <a:prstGeom prst="line">
            <a:avLst/>
          </a:prstGeom>
          <a:ln>
            <a:solidFill>
              <a:srgbClr val="00214E"/>
            </a:solidFill>
            <a:prstDash val="dash"/>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104828" y="3979358"/>
            <a:ext cx="1618520" cy="938719"/>
          </a:xfrm>
          <a:prstGeom prst="rect">
            <a:avLst/>
          </a:prstGeom>
        </p:spPr>
        <p:txBody>
          <a:bodyPr wrap="none">
            <a:spAutoFit/>
          </a:bodyPr>
          <a:lstStyle/>
          <a:p>
            <a:pPr algn="ctr"/>
            <a:r>
              <a:rPr lang="en-US" b="1" dirty="0"/>
              <a:t>Icelandic Road </a:t>
            </a:r>
          </a:p>
          <a:p>
            <a:pPr algn="ctr">
              <a:lnSpc>
                <a:spcPct val="50000"/>
              </a:lnSpc>
            </a:pPr>
            <a:r>
              <a:rPr lang="en-US" b="1" dirty="0"/>
              <a:t>Administration</a:t>
            </a:r>
          </a:p>
          <a:p>
            <a:pPr algn="ctr"/>
            <a:r>
              <a:rPr lang="en-US" sz="1400" b="1" dirty="0"/>
              <a:t>Roads, Lighthouses</a:t>
            </a:r>
          </a:p>
          <a:p>
            <a:pPr algn="ctr"/>
            <a:r>
              <a:rPr lang="en-US" sz="1400" b="1" dirty="0"/>
              <a:t>and </a:t>
            </a:r>
            <a:r>
              <a:rPr lang="en-US" sz="1400" b="1" dirty="0" smtClean="0"/>
              <a:t>Harbors</a:t>
            </a:r>
            <a:endParaRPr lang="is-IS" b="1" dirty="0"/>
          </a:p>
        </p:txBody>
      </p:sp>
      <p:sp>
        <p:nvSpPr>
          <p:cNvPr id="47" name="Rounded Rectangle 46"/>
          <p:cNvSpPr/>
          <p:nvPr/>
        </p:nvSpPr>
        <p:spPr>
          <a:xfrm>
            <a:off x="1120905" y="2884083"/>
            <a:ext cx="2120521" cy="902092"/>
          </a:xfrm>
          <a:prstGeom prst="roundRect">
            <a:avLst/>
          </a:prstGeom>
          <a:solidFill>
            <a:srgbClr val="48A8C7"/>
          </a:solidFill>
          <a:ln>
            <a:solidFill>
              <a:srgbClr val="002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1500" b="1" dirty="0">
                <a:solidFill>
                  <a:schemeClr val="tx1"/>
                </a:solidFill>
              </a:rPr>
              <a:t>Transport </a:t>
            </a:r>
            <a:r>
              <a:rPr lang="en-US" sz="1500" b="1" dirty="0" smtClean="0">
                <a:solidFill>
                  <a:schemeClr val="tx1"/>
                </a:solidFill>
              </a:rPr>
              <a:t>Council Advisory </a:t>
            </a:r>
            <a:r>
              <a:rPr lang="en-US" sz="1500" b="1" dirty="0">
                <a:solidFill>
                  <a:schemeClr val="tx1"/>
                </a:solidFill>
              </a:rPr>
              <a:t>Boards on </a:t>
            </a:r>
            <a:r>
              <a:rPr lang="en-US" sz="1500" b="1" dirty="0" smtClean="0">
                <a:solidFill>
                  <a:schemeClr val="tx1"/>
                </a:solidFill>
              </a:rPr>
              <a:t>Road </a:t>
            </a:r>
            <a:r>
              <a:rPr lang="en-US" sz="1500" b="1" dirty="0">
                <a:solidFill>
                  <a:schemeClr val="tx1"/>
                </a:solidFill>
              </a:rPr>
              <a:t>Traffic, </a:t>
            </a:r>
            <a:r>
              <a:rPr lang="en-US" sz="1500" b="1" dirty="0" smtClean="0">
                <a:solidFill>
                  <a:schemeClr val="tx1"/>
                </a:solidFill>
              </a:rPr>
              <a:t>Maritime and </a:t>
            </a:r>
            <a:r>
              <a:rPr lang="en-US" sz="1500" b="1" dirty="0">
                <a:solidFill>
                  <a:schemeClr val="tx1"/>
                </a:solidFill>
              </a:rPr>
              <a:t>Aviation Affairs</a:t>
            </a:r>
          </a:p>
        </p:txBody>
      </p:sp>
      <p:sp>
        <p:nvSpPr>
          <p:cNvPr id="51" name="Rectangle 50"/>
          <p:cNvSpPr/>
          <p:nvPr/>
        </p:nvSpPr>
        <p:spPr>
          <a:xfrm>
            <a:off x="6092668" y="2937139"/>
            <a:ext cx="1465849" cy="923330"/>
          </a:xfrm>
          <a:prstGeom prst="rect">
            <a:avLst/>
          </a:prstGeom>
        </p:spPr>
        <p:txBody>
          <a:bodyPr wrap="none" anchor="ctr">
            <a:spAutoFit/>
          </a:bodyPr>
          <a:lstStyle/>
          <a:p>
            <a:pPr algn="ctr"/>
            <a:r>
              <a:rPr lang="is-IS" b="1" dirty="0" smtClean="0"/>
              <a:t>Accident </a:t>
            </a:r>
          </a:p>
          <a:p>
            <a:pPr algn="ctr"/>
            <a:r>
              <a:rPr lang="is-IS" b="1" dirty="0" smtClean="0"/>
              <a:t>Investigation </a:t>
            </a:r>
          </a:p>
          <a:p>
            <a:pPr algn="ctr"/>
            <a:r>
              <a:rPr lang="is-IS" b="1" dirty="0" smtClean="0"/>
              <a:t>Board</a:t>
            </a:r>
            <a:endParaRPr lang="is-IS" b="1" dirty="0"/>
          </a:p>
        </p:txBody>
      </p:sp>
    </p:spTree>
    <p:extLst>
      <p:ext uri="{BB962C8B-B14F-4D97-AF65-F5344CB8AC3E}">
        <p14:creationId xmlns:p14="http://schemas.microsoft.com/office/powerpoint/2010/main" val="2937630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6" name="TextBox 5"/>
          <p:cNvSpPr txBox="1"/>
          <p:nvPr/>
        </p:nvSpPr>
        <p:spPr>
          <a:xfrm>
            <a:off x="989602" y="1068548"/>
            <a:ext cx="716479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s-IS" sz="3200" b="1" dirty="0" err="1" smtClean="0">
                <a:solidFill>
                  <a:schemeClr val="tx1"/>
                </a:solidFill>
              </a:rPr>
              <a:t>International</a:t>
            </a:r>
            <a:r>
              <a:rPr lang="is-IS" sz="3200" b="1" dirty="0" smtClean="0">
                <a:solidFill>
                  <a:schemeClr val="tx1"/>
                </a:solidFill>
              </a:rPr>
              <a:t> </a:t>
            </a:r>
            <a:r>
              <a:rPr lang="is-IS" sz="3200" b="1" dirty="0" err="1" smtClean="0">
                <a:solidFill>
                  <a:schemeClr val="tx1"/>
                </a:solidFill>
              </a:rPr>
              <a:t>Airports</a:t>
            </a:r>
            <a:endParaRPr lang="is-IS" sz="3200" b="1" dirty="0">
              <a:solidFill>
                <a:schemeClr val="tx1"/>
              </a:solidFill>
            </a:endParaRPr>
          </a:p>
        </p:txBody>
      </p:sp>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
        <p:nvSpPr>
          <p:cNvPr id="5" name="Rectangle 4"/>
          <p:cNvSpPr/>
          <p:nvPr/>
        </p:nvSpPr>
        <p:spPr>
          <a:xfrm>
            <a:off x="658325" y="2051599"/>
            <a:ext cx="4248472" cy="369332"/>
          </a:xfrm>
          <a:prstGeom prst="rect">
            <a:avLst/>
          </a:prstGeom>
        </p:spPr>
        <p:txBody>
          <a:bodyPr wrap="square">
            <a:spAutoFit/>
          </a:bodyPr>
          <a:lstStyle/>
          <a:p>
            <a:pPr marL="285750" indent="-285750">
              <a:buFont typeface="Arial" panose="020B0604020202020204" pitchFamily="34" charset="0"/>
              <a:buChar char="•"/>
            </a:pPr>
            <a:endParaRPr lang="en-US" dirty="0">
              <a:latin typeface="Arial" charset="0"/>
            </a:endParaRPr>
          </a:p>
        </p:txBody>
      </p:sp>
      <p:pic>
        <p:nvPicPr>
          <p:cNvPr id="3" name="Picture 2"/>
          <p:cNvPicPr>
            <a:picLocks noChangeAspect="1"/>
          </p:cNvPicPr>
          <p:nvPr/>
        </p:nvPicPr>
        <p:blipFill>
          <a:blip r:embed="rId5" cstate="print"/>
          <a:stretch>
            <a:fillRect/>
          </a:stretch>
        </p:blipFill>
        <p:spPr>
          <a:xfrm>
            <a:off x="1024428" y="1748488"/>
            <a:ext cx="7129970" cy="4112430"/>
          </a:xfrm>
          <a:prstGeom prst="rect">
            <a:avLst/>
          </a:prstGeom>
        </p:spPr>
      </p:pic>
      <p:sp>
        <p:nvSpPr>
          <p:cNvPr id="7" name="TextBox 6"/>
          <p:cNvSpPr txBox="1"/>
          <p:nvPr/>
        </p:nvSpPr>
        <p:spPr>
          <a:xfrm>
            <a:off x="4785621" y="2819318"/>
            <a:ext cx="1008112" cy="369332"/>
          </a:xfrm>
          <a:prstGeom prst="rect">
            <a:avLst/>
          </a:prstGeom>
          <a:noFill/>
        </p:spPr>
        <p:txBody>
          <a:bodyPr wrap="square" rtlCol="0">
            <a:spAutoFit/>
          </a:bodyPr>
          <a:lstStyle/>
          <a:p>
            <a:r>
              <a:rPr lang="en-GB" dirty="0" smtClean="0"/>
              <a:t>Akureyri</a:t>
            </a:r>
            <a:endParaRPr lang="en-GB" dirty="0"/>
          </a:p>
        </p:txBody>
      </p:sp>
      <p:sp>
        <p:nvSpPr>
          <p:cNvPr id="8" name="TextBox 7"/>
          <p:cNvSpPr txBox="1"/>
          <p:nvPr/>
        </p:nvSpPr>
        <p:spPr>
          <a:xfrm>
            <a:off x="2267744" y="4825302"/>
            <a:ext cx="936104" cy="369332"/>
          </a:xfrm>
          <a:prstGeom prst="rect">
            <a:avLst/>
          </a:prstGeom>
          <a:noFill/>
        </p:spPr>
        <p:txBody>
          <a:bodyPr wrap="square" rtlCol="0">
            <a:spAutoFit/>
          </a:bodyPr>
          <a:lstStyle/>
          <a:p>
            <a:r>
              <a:rPr lang="en-GB" dirty="0" smtClean="0"/>
              <a:t>Keflavik</a:t>
            </a:r>
            <a:endParaRPr lang="en-GB" dirty="0"/>
          </a:p>
        </p:txBody>
      </p:sp>
      <p:sp>
        <p:nvSpPr>
          <p:cNvPr id="9" name="TextBox 8"/>
          <p:cNvSpPr txBox="1"/>
          <p:nvPr/>
        </p:nvSpPr>
        <p:spPr>
          <a:xfrm>
            <a:off x="3275856" y="4640636"/>
            <a:ext cx="1080120" cy="369332"/>
          </a:xfrm>
          <a:prstGeom prst="rect">
            <a:avLst/>
          </a:prstGeom>
          <a:noFill/>
        </p:spPr>
        <p:txBody>
          <a:bodyPr wrap="square" rtlCol="0">
            <a:spAutoFit/>
          </a:bodyPr>
          <a:lstStyle/>
          <a:p>
            <a:r>
              <a:rPr lang="en-GB" dirty="0" smtClean="0"/>
              <a:t>Reykjavik</a:t>
            </a:r>
            <a:endParaRPr lang="en-GB" dirty="0"/>
          </a:p>
        </p:txBody>
      </p:sp>
      <p:sp>
        <p:nvSpPr>
          <p:cNvPr id="10" name="TextBox 9"/>
          <p:cNvSpPr txBox="1"/>
          <p:nvPr/>
        </p:nvSpPr>
        <p:spPr>
          <a:xfrm>
            <a:off x="6930262" y="3356992"/>
            <a:ext cx="1224136" cy="369332"/>
          </a:xfrm>
          <a:prstGeom prst="rect">
            <a:avLst/>
          </a:prstGeom>
          <a:noFill/>
        </p:spPr>
        <p:txBody>
          <a:bodyPr wrap="square" rtlCol="0">
            <a:spAutoFit/>
          </a:bodyPr>
          <a:lstStyle/>
          <a:p>
            <a:r>
              <a:rPr lang="en-GB" dirty="0" err="1" smtClean="0"/>
              <a:t>Egilsstaðir</a:t>
            </a:r>
            <a:endParaRPr lang="en-GB" dirty="0"/>
          </a:p>
        </p:txBody>
      </p:sp>
    </p:spTree>
    <p:extLst>
      <p:ext uri="{BB962C8B-B14F-4D97-AF65-F5344CB8AC3E}">
        <p14:creationId xmlns:p14="http://schemas.microsoft.com/office/powerpoint/2010/main" val="2201936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6" name="TextBox 5"/>
          <p:cNvSpPr txBox="1"/>
          <p:nvPr/>
        </p:nvSpPr>
        <p:spPr>
          <a:xfrm>
            <a:off x="1090205" y="681020"/>
            <a:ext cx="716479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s-IS" sz="3200" b="1" dirty="0" smtClean="0">
                <a:solidFill>
                  <a:schemeClr val="tx1"/>
                </a:solidFill>
              </a:rPr>
              <a:t>Very brief facts</a:t>
            </a:r>
            <a:endParaRPr lang="is-IS" sz="3200" b="1" dirty="0">
              <a:solidFill>
                <a:schemeClr val="tx1"/>
              </a:solidFill>
            </a:endParaRPr>
          </a:p>
        </p:txBody>
      </p:sp>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
        <p:nvSpPr>
          <p:cNvPr id="44" name="Rectangle 3"/>
          <p:cNvSpPr txBox="1">
            <a:spLocks/>
          </p:cNvSpPr>
          <p:nvPr/>
        </p:nvSpPr>
        <p:spPr>
          <a:xfrm>
            <a:off x="1075478" y="1484784"/>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r>
              <a:rPr lang="en-US" sz="1800" dirty="0" smtClean="0">
                <a:latin typeface="Arial" charset="0"/>
              </a:rPr>
              <a:t>870 </a:t>
            </a:r>
            <a:r>
              <a:rPr lang="en-US" sz="1800" dirty="0" smtClean="0">
                <a:latin typeface="Calibri"/>
              </a:rPr>
              <a:t>–</a:t>
            </a:r>
            <a:r>
              <a:rPr lang="en-US" sz="1800" dirty="0" smtClean="0">
                <a:latin typeface="Arial" charset="0"/>
              </a:rPr>
              <a:t> 930 The last European Country to be settled</a:t>
            </a: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pic>
        <p:nvPicPr>
          <p:cNvPr id="3" name="Picture 2"/>
          <p:cNvPicPr>
            <a:picLocks noChangeAspect="1"/>
          </p:cNvPicPr>
          <p:nvPr/>
        </p:nvPicPr>
        <p:blipFill>
          <a:blip r:embed="rId5" cstate="print"/>
          <a:stretch>
            <a:fillRect/>
          </a:stretch>
        </p:blipFill>
        <p:spPr>
          <a:xfrm>
            <a:off x="1187624" y="2005719"/>
            <a:ext cx="6505575" cy="3600450"/>
          </a:xfrm>
          <a:prstGeom prst="rect">
            <a:avLst/>
          </a:prstGeom>
        </p:spPr>
      </p:pic>
    </p:spTree>
    <p:extLst>
      <p:ext uri="{BB962C8B-B14F-4D97-AF65-F5344CB8AC3E}">
        <p14:creationId xmlns:p14="http://schemas.microsoft.com/office/powerpoint/2010/main" val="836774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pic>
        <p:nvPicPr>
          <p:cNvPr id="3" name="Picture 2"/>
          <p:cNvPicPr>
            <a:picLocks noChangeAspect="1"/>
          </p:cNvPicPr>
          <p:nvPr/>
        </p:nvPicPr>
        <p:blipFill>
          <a:blip r:embed="rId5" cstate="print"/>
          <a:stretch>
            <a:fillRect/>
          </a:stretch>
        </p:blipFill>
        <p:spPr>
          <a:xfrm>
            <a:off x="1069299" y="548679"/>
            <a:ext cx="7327448" cy="5400601"/>
          </a:xfrm>
          <a:prstGeom prst="rect">
            <a:avLst/>
          </a:prstGeom>
        </p:spPr>
      </p:pic>
    </p:spTree>
    <p:extLst>
      <p:ext uri="{BB962C8B-B14F-4D97-AF65-F5344CB8AC3E}">
        <p14:creationId xmlns:p14="http://schemas.microsoft.com/office/powerpoint/2010/main" val="2248235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903283"/>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marR="0" lvl="1"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is-IS" sz="1600" b="0" i="0" u="none" strike="noStrike" kern="1200" cap="none" spc="0" normalizeH="0" baseline="0" noProof="0" dirty="0" smtClean="0">
              <a:ln>
                <a:noFill/>
              </a:ln>
              <a:solidFill>
                <a:prstClr val="black"/>
              </a:solidFill>
              <a:effectLst/>
              <a:uLnTx/>
              <a:uFillTx/>
              <a:latin typeface="Calibri"/>
              <a:ea typeface="+mn-ea"/>
              <a:cs typeface="+mn-cs"/>
            </a:endParaRPr>
          </a:p>
        </p:txBody>
      </p:sp>
      <p:sp>
        <p:nvSpPr>
          <p:cNvPr id="6" name="TextBox 5"/>
          <p:cNvSpPr txBox="1"/>
          <p:nvPr/>
        </p:nvSpPr>
        <p:spPr>
          <a:xfrm>
            <a:off x="1439651" y="1052736"/>
            <a:ext cx="633274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prstClr val="black"/>
                </a:solidFill>
                <a:effectLst/>
                <a:uLnTx/>
                <a:uFillTx/>
                <a:latin typeface="Calibri"/>
                <a:ea typeface="+mn-ea"/>
                <a:cs typeface="+mn-cs"/>
              </a:rPr>
              <a:t>Aviation Structure in Iceland</a:t>
            </a: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827585" y="1865724"/>
            <a:ext cx="4104455" cy="39395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a:ea typeface="+mn-ea"/>
                <a:cs typeface="+mn-cs"/>
              </a:rPr>
              <a:t>Icelandic Transport Authority</a:t>
            </a:r>
          </a:p>
          <a:p>
            <a:pPr marL="342900" marR="0" lvl="0" indent="-3429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Regulatory body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Entry </a:t>
            </a:r>
            <a:r>
              <a:rPr kumimoji="0" lang="en-US" sz="2000" b="0" i="0" u="none" strike="noStrike" kern="1200" cap="none" spc="0" normalizeH="0" baseline="0" noProof="0" dirty="0">
                <a:ln>
                  <a:noFill/>
                </a:ln>
                <a:solidFill>
                  <a:prstClr val="black"/>
                </a:solidFill>
                <a:effectLst/>
                <a:uLnTx/>
                <a:uFillTx/>
                <a:latin typeface="Calibri"/>
                <a:ea typeface="+mn-ea"/>
                <a:cs typeface="+mn-cs"/>
              </a:rPr>
              <a:t>control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and continuous oversight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Airspace management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Support </a:t>
            </a:r>
            <a:r>
              <a:rPr kumimoji="0" lang="en-US" sz="2000" b="0" i="0" u="none" strike="noStrike" kern="1200" cap="none" spc="0" normalizeH="0" baseline="0" noProof="0" dirty="0">
                <a:ln>
                  <a:noFill/>
                </a:ln>
                <a:solidFill>
                  <a:prstClr val="black"/>
                </a:solidFill>
                <a:effectLst/>
                <a:uLnTx/>
                <a:uFillTx/>
                <a:latin typeface="Calibri"/>
                <a:ea typeface="+mn-ea"/>
                <a:cs typeface="+mn-cs"/>
              </a:rPr>
              <a:t>to Ministry in the field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
            </a:r>
            <a:br>
              <a:rPr kumimoji="0" lang="en-US" sz="2000" b="0" i="0" u="none" strike="noStrike" kern="1200" cap="none" spc="0" normalizeH="0" baseline="0" noProof="0" dirty="0" smtClean="0">
                <a:ln>
                  <a:noFill/>
                </a:ln>
                <a:solidFill>
                  <a:prstClr val="black"/>
                </a:solidFill>
                <a:effectLst/>
                <a:uLnTx/>
                <a:uFillTx/>
                <a:latin typeface="Calibri"/>
                <a:ea typeface="+mn-ea"/>
                <a:cs typeface="+mn-cs"/>
              </a:rPr>
            </a:b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of </a:t>
            </a:r>
            <a:r>
              <a:rPr kumimoji="0" lang="en-US" sz="2000" b="0" i="0" u="none" strike="noStrike" kern="1200" cap="none" spc="0" normalizeH="0" baseline="0" noProof="0" dirty="0">
                <a:ln>
                  <a:noFill/>
                </a:ln>
                <a:solidFill>
                  <a:prstClr val="black"/>
                </a:solidFill>
                <a:effectLst/>
                <a:uLnTx/>
                <a:uFillTx/>
                <a:latin typeface="Calibri"/>
                <a:ea typeface="+mn-ea"/>
                <a:cs typeface="+mn-cs"/>
              </a:rPr>
              <a:t>aviation and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monitoring of </a:t>
            </a:r>
            <a:r>
              <a:rPr kumimoji="0" lang="en-US" sz="2000" b="0" i="0" u="none" strike="noStrike" kern="1200" cap="none" spc="0" normalizeH="0" baseline="0" noProof="0" dirty="0">
                <a:ln>
                  <a:noFill/>
                </a:ln>
                <a:solidFill>
                  <a:prstClr val="black"/>
                </a:solidFill>
                <a:effectLst/>
                <a:uLnTx/>
                <a:uFillTx/>
                <a:latin typeface="Calibri"/>
                <a:ea typeface="+mn-ea"/>
                <a:cs typeface="+mn-cs"/>
              </a:rPr>
              <a:t>fulfillment of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international obligations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National </a:t>
            </a:r>
            <a:r>
              <a:rPr kumimoji="0" lang="en-US" sz="2000" b="0" i="0" u="none" strike="noStrike" kern="1200" cap="none" spc="0" normalizeH="0" baseline="0" noProof="0" dirty="0">
                <a:ln>
                  <a:noFill/>
                </a:ln>
                <a:solidFill>
                  <a:prstClr val="black"/>
                </a:solidFill>
                <a:effectLst/>
                <a:uLnTx/>
                <a:uFillTx/>
                <a:latin typeface="Calibri"/>
                <a:ea typeface="+mn-ea"/>
                <a:cs typeface="+mn-cs"/>
              </a:rPr>
              <a:t>Supervisory/Aviation Authority (NSA/NAA</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7"/>
          <p:cNvSpPr/>
          <p:nvPr/>
        </p:nvSpPr>
        <p:spPr>
          <a:xfrm>
            <a:off x="5004048" y="1865724"/>
            <a:ext cx="3844011" cy="37856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Calibri"/>
                <a:ea typeface="+mn-ea"/>
                <a:cs typeface="+mn-cs"/>
              </a:rPr>
              <a:t>Service Providers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ANSPs</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Isavia</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Icelandic </a:t>
            </a:r>
            <a:r>
              <a:rPr kumimoji="0" lang="en-US" sz="2000" b="0" i="0" u="none" strike="noStrike" kern="1200" cap="none" spc="0" normalizeH="0" baseline="0" noProof="0" dirty="0">
                <a:ln>
                  <a:noFill/>
                </a:ln>
                <a:solidFill>
                  <a:prstClr val="black"/>
                </a:solidFill>
                <a:effectLst/>
                <a:uLnTx/>
                <a:uFillTx/>
                <a:latin typeface="Calibri"/>
                <a:ea typeface="+mn-ea"/>
                <a:cs typeface="+mn-cs"/>
              </a:rPr>
              <a:t>Met Office (IMO)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Aerodromes: </a:t>
            </a:r>
            <a:r>
              <a:rPr kumimoji="0" lang="en-US" sz="2000" b="0" i="0" u="none" strike="noStrike" kern="1200" cap="none" spc="0" normalizeH="0" baseline="0" noProof="0" dirty="0" err="1">
                <a:ln>
                  <a:noFill/>
                </a:ln>
                <a:solidFill>
                  <a:prstClr val="black"/>
                </a:solidFill>
                <a:effectLst/>
                <a:uLnTx/>
                <a:uFillTx/>
                <a:latin typeface="Calibri"/>
                <a:ea typeface="+mn-ea"/>
                <a:cs typeface="+mn-cs"/>
              </a:rPr>
              <a:t>Isavia</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solidFill>
                <a:effectLst/>
                <a:uLnTx/>
                <a:uFillTx/>
                <a:latin typeface="Calibri"/>
                <a:ea typeface="+mn-ea"/>
                <a:cs typeface="+mn-cs"/>
              </a:rPr>
              <a:t>Aviation Industry</a:t>
            </a: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AOC – Holders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Training organisations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Maintenance organisations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CAMO </a:t>
            </a:r>
            <a:endParaRPr kumimoji="0" lang="is-IS" sz="20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2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Connector 9"/>
          <p:cNvCxnSpPr/>
          <p:nvPr/>
        </p:nvCxnSpPr>
        <p:spPr>
          <a:xfrm>
            <a:off x="4788023" y="3390677"/>
            <a:ext cx="3816425" cy="0"/>
          </a:xfrm>
          <a:prstGeom prst="line">
            <a:avLst/>
          </a:prstGeom>
          <a:ln w="19050">
            <a:solidFill>
              <a:srgbClr val="48A8C7"/>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88023" y="1903283"/>
            <a:ext cx="0" cy="3634710"/>
          </a:xfrm>
          <a:prstGeom prst="line">
            <a:avLst/>
          </a:prstGeom>
          <a:ln w="19050">
            <a:solidFill>
              <a:srgbClr val="48A8C7"/>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40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dirty="0" smtClean="0">
                <a:solidFill>
                  <a:schemeClr val="tx1"/>
                </a:solidFill>
              </a:rPr>
              <a:t>Responsibilities</a:t>
            </a:r>
            <a:endParaRPr lang="en-GB" sz="2800" b="1" dirty="0">
              <a:solidFill>
                <a:schemeClr val="tx1"/>
              </a:solidFill>
            </a:endParaRPr>
          </a:p>
        </p:txBody>
      </p:sp>
      <p:sp>
        <p:nvSpPr>
          <p:cNvPr id="9" name="Content Placeholder 3"/>
          <p:cNvSpPr txBox="1">
            <a:spLocks/>
          </p:cNvSpPr>
          <p:nvPr/>
        </p:nvSpPr>
        <p:spPr>
          <a:xfrm>
            <a:off x="662880" y="1783357"/>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dirty="0" smtClean="0"/>
              <a:t>ICETRA is responsible for the administration and supervision of aviation, maritime and road traffic safety and the safety and supervision of transport infrastructure and navigation systems.</a:t>
            </a:r>
          </a:p>
          <a:p>
            <a:pPr lvl="1">
              <a:lnSpc>
                <a:spcPct val="50000"/>
              </a:lnSpc>
              <a:spcBef>
                <a:spcPts val="0"/>
              </a:spcBef>
              <a:buFont typeface="Arial" panose="020B0604020202020204" pitchFamily="34" charset="0"/>
              <a:buChar char="•"/>
            </a:pPr>
            <a:endParaRPr lang="en-US" sz="2400" dirty="0" smtClean="0"/>
          </a:p>
          <a:p>
            <a:pPr lvl="1">
              <a:buFont typeface="Arial" panose="020B0604020202020204" pitchFamily="34" charset="0"/>
              <a:buChar char="•"/>
            </a:pPr>
            <a:r>
              <a:rPr lang="en-US" sz="2400" dirty="0" smtClean="0"/>
              <a:t>ICETRA is subject to the Ministry of the Interior and is intended to contribute to safe, sustainable, accessible </a:t>
            </a:r>
            <a:br>
              <a:rPr lang="en-US" sz="2400" dirty="0" smtClean="0"/>
            </a:br>
            <a:r>
              <a:rPr lang="en-US" sz="2400" dirty="0" smtClean="0"/>
              <a:t>and economical transport. </a:t>
            </a:r>
            <a:endParaRPr lang="is-IS" sz="2400" dirty="0"/>
          </a:p>
        </p:txBody>
      </p:sp>
    </p:spTree>
    <p:extLst>
      <p:ext uri="{BB962C8B-B14F-4D97-AF65-F5344CB8AC3E}">
        <p14:creationId xmlns:p14="http://schemas.microsoft.com/office/powerpoint/2010/main" val="814745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535149"/>
            <a:ext cx="6408712" cy="5853469"/>
          </a:xfrm>
          <a:prstGeom prst="rect">
            <a:avLst/>
          </a:prstGeom>
        </p:spPr>
      </p:pic>
    </p:spTree>
    <p:extLst>
      <p:ext uri="{BB962C8B-B14F-4D97-AF65-F5344CB8AC3E}">
        <p14:creationId xmlns:p14="http://schemas.microsoft.com/office/powerpoint/2010/main" val="2797815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548680"/>
            <a:ext cx="6408712" cy="5853469"/>
          </a:xfrm>
          <a:prstGeom prst="rect">
            <a:avLst/>
          </a:prstGeom>
        </p:spPr>
      </p:pic>
      <p:sp>
        <p:nvSpPr>
          <p:cNvPr id="5" name="Rectangle 4"/>
          <p:cNvSpPr/>
          <p:nvPr/>
        </p:nvSpPr>
        <p:spPr>
          <a:xfrm>
            <a:off x="6084168" y="1844824"/>
            <a:ext cx="1368152" cy="36004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6" name="Rectangle 5"/>
          <p:cNvSpPr/>
          <p:nvPr/>
        </p:nvSpPr>
        <p:spPr>
          <a:xfrm>
            <a:off x="1794651" y="3167095"/>
            <a:ext cx="2512335" cy="981985"/>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Rectangle 6"/>
          <p:cNvSpPr/>
          <p:nvPr/>
        </p:nvSpPr>
        <p:spPr>
          <a:xfrm>
            <a:off x="6588224" y="687844"/>
            <a:ext cx="1936428" cy="400110"/>
          </a:xfrm>
          <a:prstGeom prst="rect">
            <a:avLst/>
          </a:prstGeom>
        </p:spPr>
        <p:txBody>
          <a:bodyPr wrap="none">
            <a:spAutoFit/>
          </a:bodyPr>
          <a:lstStyle/>
          <a:p>
            <a:r>
              <a:rPr lang="en-US" sz="2000" b="1" dirty="0" smtClean="0">
                <a:solidFill>
                  <a:srgbClr val="FFC000"/>
                </a:solidFill>
              </a:rPr>
              <a:t>Aviation Related</a:t>
            </a:r>
            <a:endParaRPr lang="is-IS" sz="2000" dirty="0">
              <a:solidFill>
                <a:srgbClr val="FFC000"/>
              </a:solidFill>
            </a:endParaRPr>
          </a:p>
        </p:txBody>
      </p:sp>
      <p:sp>
        <p:nvSpPr>
          <p:cNvPr id="8" name="Rectangle 7"/>
          <p:cNvSpPr/>
          <p:nvPr/>
        </p:nvSpPr>
        <p:spPr>
          <a:xfrm>
            <a:off x="4306986" y="1844824"/>
            <a:ext cx="1489149" cy="360040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10096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2" name="TextBox 1"/>
          <p:cNvSpPr txBox="1"/>
          <p:nvPr/>
        </p:nvSpPr>
        <p:spPr>
          <a:xfrm>
            <a:off x="1259632" y="332656"/>
            <a:ext cx="6768752"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166542" y="661510"/>
            <a:ext cx="2917626" cy="679258"/>
          </a:xfrm>
          <a:prstGeom prst="rect">
            <a:avLst/>
          </a:prstGeom>
          <a:solidFill>
            <a:srgbClr val="48A8C7"/>
          </a:solidFill>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s-I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3462023" y="816473"/>
            <a:ext cx="232666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a:ea typeface="+mn-ea"/>
                <a:cs typeface="+mn-cs"/>
              </a:rPr>
              <a:t>Ministry of the Interior</a:t>
            </a:r>
          </a:p>
        </p:txBody>
      </p:sp>
      <p:sp>
        <p:nvSpPr>
          <p:cNvPr id="9" name="Rectangle 8"/>
          <p:cNvSpPr/>
          <p:nvPr/>
        </p:nvSpPr>
        <p:spPr>
          <a:xfrm>
            <a:off x="3275856" y="1570119"/>
            <a:ext cx="2736304" cy="679258"/>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800" b="0" i="0" u="none" strike="noStrike" kern="1200" cap="none" spc="0" normalizeH="0" baseline="0" noProof="0" dirty="0">
                <a:ln>
                  <a:noFill/>
                </a:ln>
                <a:solidFill>
                  <a:prstClr val="white"/>
                </a:solidFill>
                <a:effectLst/>
                <a:uLnTx/>
                <a:uFillTx/>
                <a:latin typeface="Calibri"/>
                <a:ea typeface="+mn-ea"/>
                <a:cs typeface="+mn-cs"/>
              </a:rPr>
              <a:t>Icelandic Transport Authority</a:t>
            </a:r>
          </a:p>
        </p:txBody>
      </p:sp>
      <p:cxnSp>
        <p:nvCxnSpPr>
          <p:cNvPr id="18" name="Straight Connector 17"/>
          <p:cNvCxnSpPr/>
          <p:nvPr/>
        </p:nvCxnSpPr>
        <p:spPr>
          <a:xfrm>
            <a:off x="4574357" y="1340768"/>
            <a:ext cx="0" cy="229351"/>
          </a:xfrm>
          <a:prstGeom prst="line">
            <a:avLst/>
          </a:prstGeom>
          <a:ln>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7333" y="2245752"/>
            <a:ext cx="0" cy="226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63688" y="2472095"/>
            <a:ext cx="5688632" cy="0"/>
          </a:xfrm>
          <a:prstGeom prst="line">
            <a:avLst/>
          </a:prstGeom>
          <a:ln>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55876" y="2472092"/>
            <a:ext cx="0" cy="210319"/>
          </a:xfrm>
          <a:prstGeom prst="line">
            <a:avLst/>
          </a:prstGeom>
          <a:ln>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68103" y="2472095"/>
            <a:ext cx="0" cy="210319"/>
          </a:xfrm>
          <a:prstGeom prst="line">
            <a:avLst/>
          </a:prstGeom>
          <a:ln>
            <a:solidFill>
              <a:srgbClr val="00214E"/>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452320" y="2472093"/>
            <a:ext cx="0" cy="21031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8644" y="2682414"/>
            <a:ext cx="1977092" cy="458556"/>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a:ln>
                  <a:noFill/>
                </a:ln>
                <a:solidFill>
                  <a:prstClr val="white"/>
                </a:solidFill>
                <a:effectLst/>
                <a:uLnTx/>
                <a:uFillTx/>
                <a:latin typeface="Calibri"/>
                <a:ea typeface="+mn-ea"/>
                <a:cs typeface="+mn-cs"/>
              </a:rPr>
              <a:t>Coordination and Facilitation</a:t>
            </a:r>
          </a:p>
        </p:txBody>
      </p:sp>
      <p:sp>
        <p:nvSpPr>
          <p:cNvPr id="35" name="Rectangle 34"/>
          <p:cNvSpPr/>
          <p:nvPr/>
        </p:nvSpPr>
        <p:spPr>
          <a:xfrm>
            <a:off x="2483768" y="2682414"/>
            <a:ext cx="1944216" cy="458556"/>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smtClean="0">
                <a:ln>
                  <a:noFill/>
                </a:ln>
                <a:solidFill>
                  <a:prstClr val="white"/>
                </a:solidFill>
                <a:effectLst/>
                <a:uLnTx/>
                <a:uFillTx/>
                <a:latin typeface="Calibri"/>
                <a:ea typeface="+mn-ea"/>
                <a:cs typeface="+mn-cs"/>
              </a:rPr>
              <a:t>Infrastructure and Navigation</a:t>
            </a:r>
            <a:endParaRPr kumimoji="0" lang="is-I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Rectangle 35"/>
          <p:cNvSpPr/>
          <p:nvPr/>
        </p:nvSpPr>
        <p:spPr>
          <a:xfrm>
            <a:off x="4716016" y="2682412"/>
            <a:ext cx="1977092" cy="458556"/>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smtClean="0">
                <a:ln>
                  <a:noFill/>
                </a:ln>
                <a:solidFill>
                  <a:prstClr val="white"/>
                </a:solidFill>
                <a:effectLst/>
                <a:uLnTx/>
                <a:uFillTx/>
                <a:latin typeface="Calibri"/>
                <a:ea typeface="+mn-ea"/>
                <a:cs typeface="+mn-cs"/>
              </a:rPr>
              <a:t>Operation and Cert.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smtClean="0">
                <a:ln>
                  <a:noFill/>
                </a:ln>
                <a:solidFill>
                  <a:prstClr val="white"/>
                </a:solidFill>
                <a:effectLst/>
                <a:uLnTx/>
                <a:uFillTx/>
                <a:latin typeface="Calibri"/>
                <a:ea typeface="+mn-ea"/>
                <a:cs typeface="+mn-cs"/>
              </a:rPr>
              <a:t>(OPS, FCL, AIR)</a:t>
            </a:r>
            <a:endParaRPr kumimoji="0" lang="is-IS"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Rectangle 36"/>
          <p:cNvSpPr/>
          <p:nvPr/>
        </p:nvSpPr>
        <p:spPr>
          <a:xfrm>
            <a:off x="6948264" y="2682412"/>
            <a:ext cx="1977092" cy="458556"/>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1400" b="0" i="0" u="none" strike="noStrike" kern="1200" cap="none" spc="0" normalizeH="0" baseline="0" noProof="0" dirty="0" smtClean="0">
                <a:ln>
                  <a:noFill/>
                </a:ln>
                <a:solidFill>
                  <a:prstClr val="white"/>
                </a:solidFill>
                <a:effectLst/>
                <a:uLnTx/>
                <a:uFillTx/>
                <a:latin typeface="Calibri"/>
                <a:ea typeface="+mn-ea"/>
                <a:cs typeface="+mn-cs"/>
              </a:rPr>
              <a:t>Administration</a:t>
            </a:r>
            <a:endParaRPr kumimoji="0" lang="is-IS" sz="14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8" name="Straight Connector 37"/>
          <p:cNvCxnSpPr/>
          <p:nvPr/>
        </p:nvCxnSpPr>
        <p:spPr>
          <a:xfrm>
            <a:off x="5580112" y="2472095"/>
            <a:ext cx="0" cy="210319"/>
          </a:xfrm>
          <a:prstGeom prst="line">
            <a:avLst/>
          </a:prstGeom>
          <a:ln>
            <a:solidFill>
              <a:srgbClr val="00214E"/>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10745" y="3321158"/>
            <a:ext cx="1977092" cy="687848"/>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Safety and Promotion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Aircraft incidents and risk analysis</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3" name="Rectangle 42"/>
          <p:cNvSpPr/>
          <p:nvPr/>
        </p:nvSpPr>
        <p:spPr>
          <a:xfrm>
            <a:off x="2483768" y="3321158"/>
            <a:ext cx="1977092" cy="859480"/>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Air Navigation Services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Air Traffic Services - ATS; AIS; Navigation Systems; CNS; Metrological Services - MET</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p:cNvSpPr/>
          <p:nvPr/>
        </p:nvSpPr>
        <p:spPr>
          <a:xfrm>
            <a:off x="4716016" y="4360826"/>
            <a:ext cx="1977092" cy="1435964"/>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Flight Operations and Licensing</a:t>
            </a:r>
            <a:endParaRPr kumimoji="0" lang="is-IS" sz="14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Commercial Air Transportation; General Aviation; Training Organisations; Medical Certificates; AMS; DG</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p:cNvSpPr/>
          <p:nvPr/>
        </p:nvSpPr>
        <p:spPr>
          <a:xfrm>
            <a:off x="6948264" y="3321158"/>
            <a:ext cx="1977092" cy="541734"/>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Customer Service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Aircraft Registrations</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Rectangle 45"/>
          <p:cNvSpPr/>
          <p:nvPr/>
        </p:nvSpPr>
        <p:spPr>
          <a:xfrm>
            <a:off x="2483768" y="4360826"/>
            <a:ext cx="1977092" cy="720081"/>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Aeorodromes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International and Domestic Aerodromes; Airstrip</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angle 46"/>
          <p:cNvSpPr/>
          <p:nvPr/>
        </p:nvSpPr>
        <p:spPr>
          <a:xfrm>
            <a:off x="4675241" y="3321158"/>
            <a:ext cx="2017867" cy="859480"/>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Airworthiness and Aircraft Registrations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CoA; Continuous Airworthiness</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210745" y="4117863"/>
            <a:ext cx="1977092" cy="687848"/>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Legal Affairs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200" b="0" i="0" u="none" strike="noStrike" kern="1200" cap="none" spc="0" normalizeH="0" baseline="0" noProof="0" dirty="0" smtClean="0">
                <a:ln>
                  <a:noFill/>
                </a:ln>
                <a:solidFill>
                  <a:prstClr val="white"/>
                </a:solidFill>
                <a:effectLst/>
                <a:uLnTx/>
                <a:uFillTx/>
                <a:latin typeface="Calibri"/>
                <a:ea typeface="+mn-ea"/>
                <a:cs typeface="+mn-cs"/>
              </a:rPr>
              <a:t>Legal support</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210745" y="4925937"/>
            <a:ext cx="1977092" cy="687848"/>
          </a:xfrm>
          <a:prstGeom prst="rect">
            <a:avLst/>
          </a:prstGeom>
          <a:ln>
            <a:solidFill>
              <a:srgbClr val="00214E"/>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s-IS" sz="1400" b="1" i="0" u="none" strike="noStrike" kern="1200" cap="none" spc="0" normalizeH="0" baseline="0" noProof="0" dirty="0" smtClean="0">
                <a:ln>
                  <a:noFill/>
                </a:ln>
                <a:solidFill>
                  <a:prstClr val="white"/>
                </a:solidFill>
                <a:effectLst/>
                <a:uLnTx/>
                <a:uFillTx/>
                <a:latin typeface="Calibri"/>
                <a:ea typeface="+mn-ea"/>
                <a:cs typeface="+mn-cs"/>
              </a:rPr>
              <a:t>Facilitation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dirty="0" smtClean="0">
                <a:solidFill>
                  <a:prstClr val="white"/>
                </a:solidFill>
                <a:latin typeface="Calibri"/>
              </a:rPr>
              <a:t>Transport strategy, environment, coordination</a:t>
            </a:r>
            <a:endParaRPr kumimoji="0" lang="is-IS" sz="12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15614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dirty="0" smtClean="0">
                <a:solidFill>
                  <a:schemeClr val="tx1"/>
                </a:solidFill>
              </a:rPr>
              <a:t>Staffing</a:t>
            </a:r>
            <a:endParaRPr lang="en-GB" sz="2800" b="1" dirty="0">
              <a:solidFill>
                <a:schemeClr val="tx1"/>
              </a:solidFill>
            </a:endParaRPr>
          </a:p>
        </p:txBody>
      </p:sp>
      <p:sp>
        <p:nvSpPr>
          <p:cNvPr id="9" name="Content Placeholder 3"/>
          <p:cNvSpPr txBox="1">
            <a:spLocks/>
          </p:cNvSpPr>
          <p:nvPr/>
        </p:nvSpPr>
        <p:spPr>
          <a:xfrm>
            <a:off x="662880" y="1783357"/>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Arial" panose="020B0604020202020204" pitchFamily="34" charset="0"/>
              <a:buChar char="•"/>
            </a:pPr>
            <a:r>
              <a:rPr lang="en-US" sz="2400" dirty="0" smtClean="0"/>
              <a:t>The human resources policy supports the overall </a:t>
            </a:r>
            <a:r>
              <a:rPr lang="en-US" sz="2400" dirty="0" err="1" smtClean="0"/>
              <a:t>organisation</a:t>
            </a:r>
            <a:r>
              <a:rPr lang="en-US" sz="2400" dirty="0" smtClean="0"/>
              <a:t> and is based on the values </a:t>
            </a:r>
            <a:r>
              <a:rPr lang="en-US" sz="2400" i="1" dirty="0" smtClean="0"/>
              <a:t>positivity, professionalism, trust </a:t>
            </a:r>
            <a:r>
              <a:rPr lang="en-US" sz="2400" dirty="0" smtClean="0"/>
              <a:t>and </a:t>
            </a:r>
            <a:r>
              <a:rPr lang="en-US" sz="2400" i="1" dirty="0" smtClean="0"/>
              <a:t>respect</a:t>
            </a:r>
            <a:r>
              <a:rPr lang="en-US" sz="2400" dirty="0" smtClean="0"/>
              <a:t>.</a:t>
            </a:r>
          </a:p>
          <a:p>
            <a:pPr marL="0" lvl="1" indent="0">
              <a:buNone/>
            </a:pPr>
            <a:endParaRPr lang="en-US" sz="600" dirty="0"/>
          </a:p>
          <a:p>
            <a:pPr lvl="1">
              <a:buFont typeface="Arial" panose="020B0604020202020204" pitchFamily="34" charset="0"/>
              <a:buChar char="•"/>
            </a:pPr>
            <a:r>
              <a:rPr lang="en-US" sz="2400" dirty="0" smtClean="0"/>
              <a:t>The goal is that both management and employees contribute to the policy and bear collective responsibility to provide efficient monitoring and quality service.</a:t>
            </a:r>
          </a:p>
          <a:p>
            <a:pPr marL="457200" lvl="1" indent="0">
              <a:buNone/>
            </a:pPr>
            <a:endParaRPr lang="en-US" sz="600" dirty="0"/>
          </a:p>
          <a:p>
            <a:pPr lvl="1">
              <a:buFont typeface="Arial" panose="020B0604020202020204" pitchFamily="34" charset="0"/>
              <a:buChar char="•"/>
            </a:pPr>
            <a:r>
              <a:rPr lang="en-US" sz="2400" dirty="0" smtClean="0"/>
              <a:t>ICETRA employs 140 permanent staff members with a broad education </a:t>
            </a:r>
            <a:r>
              <a:rPr lang="en-US" sz="2400" dirty="0"/>
              <a:t>and </a:t>
            </a:r>
            <a:r>
              <a:rPr lang="en-US" sz="2400" dirty="0" smtClean="0"/>
              <a:t>knowledge background; 55 women and 85 men.</a:t>
            </a:r>
          </a:p>
          <a:p>
            <a:pPr lvl="1">
              <a:buFont typeface="Arial" panose="020B0604020202020204" pitchFamily="34" charset="0"/>
              <a:buChar char="•"/>
            </a:pPr>
            <a:endParaRPr lang="en-US" sz="2400" dirty="0" smtClean="0"/>
          </a:p>
          <a:p>
            <a:pPr lvl="1">
              <a:buFont typeface="Arial" panose="020B0604020202020204" pitchFamily="34" charset="0"/>
              <a:buChar char="•"/>
            </a:pPr>
            <a:endParaRPr lang="is-IS" sz="2400" dirty="0"/>
          </a:p>
        </p:txBody>
      </p:sp>
    </p:spTree>
    <p:extLst>
      <p:ext uri="{BB962C8B-B14F-4D97-AF65-F5344CB8AC3E}">
        <p14:creationId xmlns:p14="http://schemas.microsoft.com/office/powerpoint/2010/main" val="3607297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chemeClr val="tx1"/>
                </a:solidFill>
              </a:rPr>
              <a:t>Approved organisations</a:t>
            </a:r>
            <a:endParaRPr lang="en-GB" sz="3200" b="1" dirty="0">
              <a:solidFill>
                <a:schemeClr val="tx1"/>
              </a:solidFill>
            </a:endParaRPr>
          </a:p>
        </p:txBody>
      </p:sp>
      <p:sp>
        <p:nvSpPr>
          <p:cNvPr id="9" name="Content Placeholder 3"/>
          <p:cNvSpPr txBox="1">
            <a:spLocks/>
          </p:cNvSpPr>
          <p:nvPr/>
        </p:nvSpPr>
        <p:spPr>
          <a:xfrm>
            <a:off x="662880" y="1783357"/>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dirty="0" smtClean="0"/>
              <a:t>6 </a:t>
            </a:r>
            <a:r>
              <a:rPr lang="en-US" sz="2400" b="1" dirty="0"/>
              <a:t>AOC holders operating a/c &gt; 10 MTOM</a:t>
            </a:r>
          </a:p>
          <a:p>
            <a:pPr lvl="1">
              <a:spcBef>
                <a:spcPts val="0"/>
              </a:spcBef>
            </a:pPr>
            <a:r>
              <a:rPr lang="en-US" dirty="0"/>
              <a:t>Air Iceland			</a:t>
            </a:r>
            <a:r>
              <a:rPr lang="en-US" dirty="0" smtClean="0"/>
              <a:t>9    </a:t>
            </a:r>
            <a:r>
              <a:rPr lang="en-US" sz="1600" dirty="0" smtClean="0"/>
              <a:t>(F50, DHC8</a:t>
            </a:r>
            <a:r>
              <a:rPr lang="en-US" sz="1600" dirty="0"/>
              <a:t>)</a:t>
            </a:r>
          </a:p>
          <a:p>
            <a:pPr lvl="1">
              <a:spcBef>
                <a:spcPts val="0"/>
              </a:spcBef>
            </a:pPr>
            <a:r>
              <a:rPr lang="en-US" sz="2700" dirty="0"/>
              <a:t>Air </a:t>
            </a:r>
            <a:r>
              <a:rPr lang="en-US" sz="2700" dirty="0" smtClean="0"/>
              <a:t>Atlanta Icelandic</a:t>
            </a:r>
            <a:r>
              <a:rPr lang="en-US" dirty="0"/>
              <a:t>	</a:t>
            </a:r>
            <a:r>
              <a:rPr lang="en-US" dirty="0" smtClean="0"/>
              <a:t>	16  </a:t>
            </a:r>
            <a:r>
              <a:rPr lang="en-US" sz="1600" dirty="0" smtClean="0"/>
              <a:t>(A340, B747-400</a:t>
            </a:r>
            <a:r>
              <a:rPr lang="en-US" sz="1600" dirty="0"/>
              <a:t>)</a:t>
            </a:r>
          </a:p>
          <a:p>
            <a:pPr lvl="1">
              <a:spcBef>
                <a:spcPts val="0"/>
              </a:spcBef>
            </a:pPr>
            <a:r>
              <a:rPr lang="en-US" dirty="0" smtClean="0"/>
              <a:t>Bluebird Cargo</a:t>
            </a:r>
            <a:r>
              <a:rPr lang="en-US" dirty="0"/>
              <a:t>		6</a:t>
            </a:r>
            <a:r>
              <a:rPr lang="en-US" dirty="0" smtClean="0"/>
              <a:t>    </a:t>
            </a:r>
            <a:r>
              <a:rPr lang="en-US" sz="1600" dirty="0"/>
              <a:t>(</a:t>
            </a:r>
            <a:r>
              <a:rPr lang="en-US" sz="1600" dirty="0" smtClean="0"/>
              <a:t>B737-300/400)</a:t>
            </a:r>
            <a:endParaRPr lang="en-US" sz="1600" dirty="0"/>
          </a:p>
          <a:p>
            <a:pPr lvl="1">
              <a:spcBef>
                <a:spcPts val="0"/>
              </a:spcBef>
            </a:pPr>
            <a:r>
              <a:rPr lang="en-US" dirty="0" err="1"/>
              <a:t>Icelandair</a:t>
            </a:r>
            <a:r>
              <a:rPr lang="en-US" dirty="0"/>
              <a:t>			</a:t>
            </a:r>
            <a:r>
              <a:rPr lang="en-US" dirty="0" smtClean="0"/>
              <a:t>32  </a:t>
            </a:r>
            <a:r>
              <a:rPr lang="en-US" sz="1600" dirty="0"/>
              <a:t>(B757/767)</a:t>
            </a:r>
          </a:p>
          <a:p>
            <a:pPr lvl="1">
              <a:spcBef>
                <a:spcPts val="0"/>
              </a:spcBef>
            </a:pPr>
            <a:r>
              <a:rPr lang="en-US" dirty="0"/>
              <a:t>Icelandic Coast Guard	1    </a:t>
            </a:r>
            <a:r>
              <a:rPr lang="en-US" sz="1600" dirty="0"/>
              <a:t>(DHC8</a:t>
            </a:r>
            <a:r>
              <a:rPr lang="en-US" sz="1600" dirty="0" smtClean="0"/>
              <a:t>)</a:t>
            </a:r>
          </a:p>
          <a:p>
            <a:pPr lvl="1">
              <a:spcBef>
                <a:spcPts val="0"/>
              </a:spcBef>
            </a:pPr>
            <a:r>
              <a:rPr lang="en-US" dirty="0"/>
              <a:t>WOW </a:t>
            </a:r>
            <a:r>
              <a:rPr lang="en-US" dirty="0" smtClean="0"/>
              <a:t>Air			11 </a:t>
            </a:r>
            <a:r>
              <a:rPr lang="en-US" sz="1600" dirty="0"/>
              <a:t>(A320 series, A330</a:t>
            </a:r>
            <a:r>
              <a:rPr lang="en-US" sz="1600" dirty="0" smtClean="0"/>
              <a:t>)</a:t>
            </a:r>
          </a:p>
          <a:p>
            <a:pPr indent="-180000">
              <a:spcBef>
                <a:spcPts val="0"/>
              </a:spcBef>
            </a:pPr>
            <a:endParaRPr lang="en-US" sz="1600" b="1" dirty="0"/>
          </a:p>
          <a:p>
            <a:r>
              <a:rPr lang="en-US" sz="2400" b="1" dirty="0"/>
              <a:t>5</a:t>
            </a:r>
            <a:r>
              <a:rPr lang="en-US" sz="2400" b="1" dirty="0" smtClean="0"/>
              <a:t> </a:t>
            </a:r>
            <a:r>
              <a:rPr lang="en-US" sz="2400" b="1" dirty="0"/>
              <a:t>AOC holders operating a/c &lt;10 </a:t>
            </a:r>
            <a:r>
              <a:rPr lang="en-US" sz="2400" b="1" dirty="0" smtClean="0"/>
              <a:t>MTOM</a:t>
            </a:r>
          </a:p>
          <a:p>
            <a:r>
              <a:rPr lang="en-US" sz="2400" b="1" dirty="0" smtClean="0"/>
              <a:t>2 Declared SPO operators a/c &lt; 10 MTOM</a:t>
            </a:r>
            <a:endParaRPr lang="en-US" sz="2400" b="1" dirty="0"/>
          </a:p>
        </p:txBody>
      </p:sp>
    </p:spTree>
    <p:extLst>
      <p:ext uri="{BB962C8B-B14F-4D97-AF65-F5344CB8AC3E}">
        <p14:creationId xmlns:p14="http://schemas.microsoft.com/office/powerpoint/2010/main" val="1463738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6" name="Picture 5"/>
          <p:cNvPicPr/>
          <p:nvPr/>
        </p:nvPicPr>
        <p:blipFill>
          <a:blip r:embed="rId5" cstate="print"/>
          <a:stretch>
            <a:fillRect/>
          </a:stretch>
        </p:blipFill>
        <p:spPr>
          <a:xfrm>
            <a:off x="899592" y="994869"/>
            <a:ext cx="7704855" cy="4650928"/>
          </a:xfrm>
          <a:prstGeom prst="rect">
            <a:avLst/>
          </a:prstGeom>
        </p:spPr>
      </p:pic>
    </p:spTree>
    <p:extLst>
      <p:ext uri="{BB962C8B-B14F-4D97-AF65-F5344CB8AC3E}">
        <p14:creationId xmlns:p14="http://schemas.microsoft.com/office/powerpoint/2010/main" val="4031833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chemeClr val="tx1"/>
                </a:solidFill>
              </a:rPr>
              <a:t>Growth in aviation in Iceland</a:t>
            </a:r>
            <a:endParaRPr lang="en-GB" sz="3200" b="1" dirty="0">
              <a:solidFill>
                <a:schemeClr val="tx1"/>
              </a:solidFill>
            </a:endParaRPr>
          </a:p>
        </p:txBody>
      </p:sp>
      <p:graphicFrame>
        <p:nvGraphicFramePr>
          <p:cNvPr id="7" name="Chart 6"/>
          <p:cNvGraphicFramePr/>
          <p:nvPr>
            <p:extLst>
              <p:ext uri="{D42A27DB-BD31-4B8C-83A1-F6EECF244321}">
                <p14:modId xmlns:p14="http://schemas.microsoft.com/office/powerpoint/2010/main" val="3025204470"/>
              </p:ext>
            </p:extLst>
          </p:nvPr>
        </p:nvGraphicFramePr>
        <p:xfrm>
          <a:off x="1619672" y="1921036"/>
          <a:ext cx="4956388" cy="3599506"/>
        </p:xfrm>
        <a:graphic>
          <a:graphicData uri="http://schemas.openxmlformats.org/drawingml/2006/chart">
            <c:chart xmlns:c="http://schemas.openxmlformats.org/drawingml/2006/chart" xmlns:r="http://schemas.openxmlformats.org/officeDocument/2006/relationships" r:id="rId5"/>
          </a:graphicData>
        </a:graphic>
      </p:graphicFrame>
      <p:sp>
        <p:nvSpPr>
          <p:cNvPr id="3" name="Rectangle 2"/>
          <p:cNvSpPr/>
          <p:nvPr/>
        </p:nvSpPr>
        <p:spPr>
          <a:xfrm>
            <a:off x="3779912" y="5229200"/>
            <a:ext cx="1080120" cy="29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0" name="TextBox 9"/>
          <p:cNvSpPr txBox="1"/>
          <p:nvPr/>
        </p:nvSpPr>
        <p:spPr>
          <a:xfrm>
            <a:off x="3707904" y="5173464"/>
            <a:ext cx="1944215"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solidFill>
                  <a:schemeClr val="tx1">
                    <a:lumMod val="50000"/>
                    <a:lumOff val="50000"/>
                  </a:schemeClr>
                </a:solidFill>
              </a:rPr>
              <a:t>Number of inspections</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163870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8" name="Picture 7"/>
          <p:cNvPicPr>
            <a:picLocks noChangeAspect="1"/>
          </p:cNvPicPr>
          <p:nvPr/>
        </p:nvPicPr>
        <p:blipFill>
          <a:blip r:embed="rId5" cstate="print"/>
          <a:stretch>
            <a:fillRect/>
          </a:stretch>
        </p:blipFill>
        <p:spPr>
          <a:xfrm>
            <a:off x="1187624" y="795317"/>
            <a:ext cx="6768752" cy="5104715"/>
          </a:xfrm>
          <a:prstGeom prst="rect">
            <a:avLst/>
          </a:prstGeom>
        </p:spPr>
      </p:pic>
    </p:spTree>
    <p:extLst>
      <p:ext uri="{BB962C8B-B14F-4D97-AF65-F5344CB8AC3E}">
        <p14:creationId xmlns:p14="http://schemas.microsoft.com/office/powerpoint/2010/main" val="2460820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chemeClr val="tx1"/>
                </a:solidFill>
              </a:rPr>
              <a:t>Growth in aviation in Iceland</a:t>
            </a:r>
            <a:endParaRPr lang="en-GB" sz="3200" b="1" dirty="0">
              <a:solidFill>
                <a:schemeClr val="tx1"/>
              </a:solidFill>
            </a:endParaRPr>
          </a:p>
        </p:txBody>
      </p:sp>
      <p:graphicFrame>
        <p:nvGraphicFramePr>
          <p:cNvPr id="9" name="Chart 8"/>
          <p:cNvGraphicFramePr/>
          <p:nvPr>
            <p:extLst>
              <p:ext uri="{D42A27DB-BD31-4B8C-83A1-F6EECF244321}">
                <p14:modId xmlns:p14="http://schemas.microsoft.com/office/powerpoint/2010/main" val="1206069034"/>
              </p:ext>
            </p:extLst>
          </p:nvPr>
        </p:nvGraphicFramePr>
        <p:xfrm>
          <a:off x="1593773" y="2031556"/>
          <a:ext cx="5386468" cy="31256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7220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chemeClr val="tx1"/>
                </a:solidFill>
              </a:rPr>
              <a:t>Growth in aviation in Iceland</a:t>
            </a:r>
            <a:endParaRPr lang="en-GB" sz="3200" b="1" dirty="0">
              <a:solidFill>
                <a:schemeClr val="tx1"/>
              </a:solidFill>
            </a:endParaRPr>
          </a:p>
        </p:txBody>
      </p:sp>
      <p:graphicFrame>
        <p:nvGraphicFramePr>
          <p:cNvPr id="7" name="Chart 6"/>
          <p:cNvGraphicFramePr/>
          <p:nvPr>
            <p:extLst>
              <p:ext uri="{D42A27DB-BD31-4B8C-83A1-F6EECF244321}">
                <p14:modId xmlns:p14="http://schemas.microsoft.com/office/powerpoint/2010/main" val="531929742"/>
              </p:ext>
            </p:extLst>
          </p:nvPr>
        </p:nvGraphicFramePr>
        <p:xfrm>
          <a:off x="1319692" y="2057399"/>
          <a:ext cx="5538308" cy="33229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635529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6" name="TextBox 5"/>
          <p:cNvSpPr txBox="1"/>
          <p:nvPr/>
        </p:nvSpPr>
        <p:spPr>
          <a:xfrm>
            <a:off x="1439651" y="1046624"/>
            <a:ext cx="633274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3200" b="1" dirty="0" smtClean="0">
                <a:solidFill>
                  <a:schemeClr val="tx1"/>
                </a:solidFill>
              </a:rPr>
              <a:t>Growth in aviation in Iceland</a:t>
            </a:r>
            <a:endParaRPr lang="en-GB" sz="3200" b="1" dirty="0">
              <a:solidFill>
                <a:schemeClr val="tx1"/>
              </a:solidFill>
            </a:endParaRPr>
          </a:p>
        </p:txBody>
      </p:sp>
      <p:pic>
        <p:nvPicPr>
          <p:cNvPr id="1026" name="Chart 2" descr="image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183" y="2191428"/>
            <a:ext cx="5314925" cy="318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954425" y="2321643"/>
            <a:ext cx="3960440" cy="29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9" name="TextBox 8"/>
          <p:cNvSpPr txBox="1"/>
          <p:nvPr/>
        </p:nvSpPr>
        <p:spPr>
          <a:xfrm>
            <a:off x="2195736" y="1857291"/>
            <a:ext cx="3676292" cy="27699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solidFill>
                  <a:schemeClr val="tx1">
                    <a:lumMod val="50000"/>
                    <a:lumOff val="50000"/>
                  </a:schemeClr>
                </a:solidFill>
              </a:rPr>
              <a:t>Number of passengers in commercial transportation</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74594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5" name="Subtitle 2"/>
          <p:cNvSpPr txBox="1">
            <a:spLocks/>
          </p:cNvSpPr>
          <p:nvPr/>
        </p:nvSpPr>
        <p:spPr>
          <a:xfrm>
            <a:off x="1371600" y="1745674"/>
            <a:ext cx="6400800" cy="36347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1" indent="-457200">
              <a:buFont typeface="Arial" panose="020B0604020202020204" pitchFamily="34" charset="0"/>
              <a:buChar char="•"/>
            </a:pPr>
            <a:endParaRPr lang="is-IS" sz="1600" dirty="0" smtClean="0"/>
          </a:p>
        </p:txBody>
      </p:sp>
      <p:sp>
        <p:nvSpPr>
          <p:cNvPr id="8" name="Rectangle 7"/>
          <p:cNvSpPr/>
          <p:nvPr/>
        </p:nvSpPr>
        <p:spPr>
          <a:xfrm>
            <a:off x="1954425" y="2321643"/>
            <a:ext cx="3960440" cy="291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 name="Picture 2"/>
          <p:cNvPicPr>
            <a:picLocks noChangeAspect="1"/>
          </p:cNvPicPr>
          <p:nvPr/>
        </p:nvPicPr>
        <p:blipFill>
          <a:blip r:embed="rId5" cstate="print"/>
          <a:stretch>
            <a:fillRect/>
          </a:stretch>
        </p:blipFill>
        <p:spPr>
          <a:xfrm>
            <a:off x="899592" y="692696"/>
            <a:ext cx="7467600" cy="5048250"/>
          </a:xfrm>
          <a:prstGeom prst="rect">
            <a:avLst/>
          </a:prstGeom>
        </p:spPr>
      </p:pic>
    </p:spTree>
    <p:extLst>
      <p:ext uri="{BB962C8B-B14F-4D97-AF65-F5344CB8AC3E}">
        <p14:creationId xmlns:p14="http://schemas.microsoft.com/office/powerpoint/2010/main" val="117974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8524" y="5445225"/>
            <a:ext cx="2723474" cy="576063"/>
          </a:xfrm>
        </p:spPr>
        <p:txBody>
          <a:bodyPr>
            <a:noAutofit/>
          </a:bodyPr>
          <a:lstStyle/>
          <a:p>
            <a:pPr algn="l"/>
            <a:r>
              <a:rPr lang="en-US" sz="3600" b="1" dirty="0" smtClean="0"/>
              <a:t>Thank you!</a:t>
            </a:r>
            <a:endParaRPr lang="en-US" sz="36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sp>
        <p:nvSpPr>
          <p:cNvPr id="6" name="Rectangle 5"/>
          <p:cNvSpPr/>
          <p:nvPr/>
        </p:nvSpPr>
        <p:spPr>
          <a:xfrm>
            <a:off x="683568" y="1151823"/>
            <a:ext cx="7416824" cy="904863"/>
          </a:xfrm>
          <a:prstGeom prst="rect">
            <a:avLst/>
          </a:prstGeom>
        </p:spPr>
        <p:txBody>
          <a:bodyPr wrap="square">
            <a:spAutoFit/>
          </a:bodyPr>
          <a:lstStyle/>
          <a:p>
            <a:pPr marL="457200" indent="-457200">
              <a:spcBef>
                <a:spcPct val="20000"/>
              </a:spcBef>
              <a:buFont typeface="Arial" panose="020B0604020202020204" pitchFamily="34" charset="0"/>
              <a:buChar char="•"/>
            </a:pPr>
            <a:endParaRPr lang="is-IS" sz="2400" dirty="0" smtClean="0"/>
          </a:p>
          <a:p>
            <a:pPr>
              <a:spcBef>
                <a:spcPct val="20000"/>
              </a:spcBef>
            </a:pPr>
            <a:endParaRPr lang="is-IS" sz="2400" dirty="0"/>
          </a:p>
        </p:txBody>
      </p:sp>
      <p:sp>
        <p:nvSpPr>
          <p:cNvPr id="7" name="Rectangle 6"/>
          <p:cNvSpPr/>
          <p:nvPr/>
        </p:nvSpPr>
        <p:spPr>
          <a:xfrm>
            <a:off x="683568" y="1604254"/>
            <a:ext cx="7560840" cy="904863"/>
          </a:xfrm>
          <a:prstGeom prst="rect">
            <a:avLst/>
          </a:prstGeom>
        </p:spPr>
        <p:txBody>
          <a:bodyPr wrap="square">
            <a:spAutoFit/>
          </a:bodyPr>
          <a:lstStyle/>
          <a:p>
            <a:pPr marL="457200" indent="-457200">
              <a:spcBef>
                <a:spcPct val="20000"/>
              </a:spcBef>
              <a:buFont typeface="Arial" panose="020B0604020202020204" pitchFamily="34" charset="0"/>
              <a:buChar char="•"/>
            </a:pPr>
            <a:endParaRPr lang="is-IS" sz="2400" dirty="0" smtClean="0"/>
          </a:p>
          <a:p>
            <a:pPr>
              <a:spcBef>
                <a:spcPct val="20000"/>
              </a:spcBef>
            </a:pPr>
            <a:endParaRPr lang="is-IS" sz="2400" dirty="0"/>
          </a:p>
        </p:txBody>
      </p:sp>
      <p:sp>
        <p:nvSpPr>
          <p:cNvPr id="8" name="Rectangle 7"/>
          <p:cNvSpPr/>
          <p:nvPr/>
        </p:nvSpPr>
        <p:spPr>
          <a:xfrm>
            <a:off x="683568" y="1604254"/>
            <a:ext cx="7560840" cy="904863"/>
          </a:xfrm>
          <a:prstGeom prst="rect">
            <a:avLst/>
          </a:prstGeom>
        </p:spPr>
        <p:txBody>
          <a:bodyPr wrap="square">
            <a:spAutoFit/>
          </a:bodyPr>
          <a:lstStyle/>
          <a:p>
            <a:pPr>
              <a:spcBef>
                <a:spcPct val="20000"/>
              </a:spcBef>
            </a:pPr>
            <a:endParaRPr lang="is-IS" sz="2400" dirty="0"/>
          </a:p>
          <a:p>
            <a:pPr>
              <a:spcBef>
                <a:spcPct val="20000"/>
              </a:spcBef>
            </a:pPr>
            <a:endParaRPr lang="is-IS" sz="2400" dirty="0" smtClean="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127" y="1151823"/>
            <a:ext cx="7635323" cy="4309177"/>
          </a:xfrm>
          <a:prstGeom prst="rect">
            <a:avLst/>
          </a:prstGeom>
        </p:spPr>
      </p:pic>
    </p:spTree>
    <p:extLst>
      <p:ext uri="{BB962C8B-B14F-4D97-AF65-F5344CB8AC3E}">
        <p14:creationId xmlns:p14="http://schemas.microsoft.com/office/powerpoint/2010/main" val="48716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
        <p:nvSpPr>
          <p:cNvPr id="44" name="Rectangle 3"/>
          <p:cNvSpPr txBox="1">
            <a:spLocks/>
          </p:cNvSpPr>
          <p:nvPr/>
        </p:nvSpPr>
        <p:spPr>
          <a:xfrm>
            <a:off x="1075478" y="1340768"/>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pic>
        <p:nvPicPr>
          <p:cNvPr id="3" name="Picture 2"/>
          <p:cNvPicPr>
            <a:picLocks noChangeAspect="1"/>
          </p:cNvPicPr>
          <p:nvPr/>
        </p:nvPicPr>
        <p:blipFill>
          <a:blip r:embed="rId5" cstate="print"/>
          <a:stretch>
            <a:fillRect/>
          </a:stretch>
        </p:blipFill>
        <p:spPr>
          <a:xfrm>
            <a:off x="683568" y="1188368"/>
            <a:ext cx="7968585" cy="4484390"/>
          </a:xfrm>
          <a:prstGeom prst="rect">
            <a:avLst/>
          </a:prstGeom>
        </p:spPr>
      </p:pic>
      <p:sp>
        <p:nvSpPr>
          <p:cNvPr id="9" name="Rectangle 3"/>
          <p:cNvSpPr txBox="1">
            <a:spLocks/>
          </p:cNvSpPr>
          <p:nvPr/>
        </p:nvSpPr>
        <p:spPr>
          <a:xfrm>
            <a:off x="1227878" y="1493168"/>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spTree>
    <p:extLst>
      <p:ext uri="{BB962C8B-B14F-4D97-AF65-F5344CB8AC3E}">
        <p14:creationId xmlns:p14="http://schemas.microsoft.com/office/powerpoint/2010/main" val="2237686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8" name="Picture 6" descr="Myndaniðurstaða fyrir vik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568" y="1124744"/>
            <a:ext cx="7844863" cy="441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92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
        <p:nvSpPr>
          <p:cNvPr id="44" name="Rectangle 3"/>
          <p:cNvSpPr txBox="1">
            <a:spLocks/>
          </p:cNvSpPr>
          <p:nvPr/>
        </p:nvSpPr>
        <p:spPr>
          <a:xfrm>
            <a:off x="1075478" y="1340768"/>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sp>
        <p:nvSpPr>
          <p:cNvPr id="9" name="Rectangle 3"/>
          <p:cNvSpPr txBox="1">
            <a:spLocks/>
          </p:cNvSpPr>
          <p:nvPr/>
        </p:nvSpPr>
        <p:spPr>
          <a:xfrm>
            <a:off x="1227878" y="1493168"/>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pic>
        <p:nvPicPr>
          <p:cNvPr id="5" name="Picture 4"/>
          <p:cNvPicPr>
            <a:picLocks noChangeAspect="1"/>
          </p:cNvPicPr>
          <p:nvPr/>
        </p:nvPicPr>
        <p:blipFill>
          <a:blip r:embed="rId5" cstate="print"/>
          <a:stretch>
            <a:fillRect/>
          </a:stretch>
        </p:blipFill>
        <p:spPr>
          <a:xfrm>
            <a:off x="1075478" y="1285486"/>
            <a:ext cx="6520858" cy="4539671"/>
          </a:xfrm>
          <a:prstGeom prst="rect">
            <a:avLst/>
          </a:prstGeom>
        </p:spPr>
      </p:pic>
      <p:sp>
        <p:nvSpPr>
          <p:cNvPr id="6" name="Rectangle 5"/>
          <p:cNvSpPr/>
          <p:nvPr/>
        </p:nvSpPr>
        <p:spPr>
          <a:xfrm>
            <a:off x="899592" y="877433"/>
            <a:ext cx="6192688" cy="646331"/>
          </a:xfrm>
          <a:prstGeom prst="rect">
            <a:avLst/>
          </a:prstGeom>
        </p:spPr>
        <p:txBody>
          <a:bodyPr wrap="square">
            <a:spAutoFit/>
          </a:bodyPr>
          <a:lstStyle/>
          <a:p>
            <a:r>
              <a:rPr lang="en-US" dirty="0">
                <a:latin typeface="Arial" charset="0"/>
              </a:rPr>
              <a:t> </a:t>
            </a:r>
            <a:r>
              <a:rPr lang="en-US" dirty="0" smtClean="0">
                <a:latin typeface="Arial" charset="0"/>
              </a:rPr>
              <a:t>930 - Establishment </a:t>
            </a:r>
            <a:r>
              <a:rPr lang="en-US" dirty="0">
                <a:latin typeface="Arial" charset="0"/>
              </a:rPr>
              <a:t>of the parliament – </a:t>
            </a:r>
            <a:r>
              <a:rPr lang="en-US" dirty="0" err="1">
                <a:latin typeface="Arial" charset="0"/>
              </a:rPr>
              <a:t>Althingi</a:t>
            </a:r>
            <a:r>
              <a:rPr lang="en-US" dirty="0">
                <a:latin typeface="Arial" charset="0"/>
              </a:rPr>
              <a:t>	</a:t>
            </a:r>
            <a:br>
              <a:rPr lang="en-US" dirty="0">
                <a:latin typeface="Arial" charset="0"/>
              </a:rPr>
            </a:br>
            <a:r>
              <a:rPr lang="en-US" dirty="0">
                <a:latin typeface="Arial" charset="0"/>
              </a:rPr>
              <a:t>         </a:t>
            </a:r>
            <a:endParaRPr lang="is-IS" dirty="0"/>
          </a:p>
        </p:txBody>
      </p:sp>
    </p:spTree>
    <p:extLst>
      <p:ext uri="{BB962C8B-B14F-4D97-AF65-F5344CB8AC3E}">
        <p14:creationId xmlns:p14="http://schemas.microsoft.com/office/powerpoint/2010/main" val="2597445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sp>
        <p:nvSpPr>
          <p:cNvPr id="44" name="Rectangle 3"/>
          <p:cNvSpPr txBox="1">
            <a:spLocks/>
          </p:cNvSpPr>
          <p:nvPr/>
        </p:nvSpPr>
        <p:spPr>
          <a:xfrm>
            <a:off x="1075478" y="1340768"/>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sp>
        <p:nvSpPr>
          <p:cNvPr id="9" name="Rectangle 3"/>
          <p:cNvSpPr txBox="1">
            <a:spLocks/>
          </p:cNvSpPr>
          <p:nvPr/>
        </p:nvSpPr>
        <p:spPr>
          <a:xfrm>
            <a:off x="1227878" y="1493168"/>
            <a:ext cx="8229600" cy="464137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is-IS" sz="1800" dirty="0" smtClean="0">
              <a:solidFill>
                <a:srgbClr val="FF0000"/>
              </a:solidFill>
              <a:latin typeface="Arial" charset="0"/>
            </a:endParaRPr>
          </a:p>
          <a:p>
            <a:pPr marL="457200" indent="-457200">
              <a:buFont typeface="Arial" panose="020B0604020202020204" pitchFamily="34" charset="0"/>
              <a:buNone/>
            </a:pPr>
            <a:endParaRPr lang="en-US" sz="1800" dirty="0" smtClean="0">
              <a:solidFill>
                <a:srgbClr val="FF0000"/>
              </a:solidFill>
              <a:latin typeface="Arial" charset="0"/>
            </a:endParaRPr>
          </a:p>
        </p:txBody>
      </p:sp>
      <p:sp>
        <p:nvSpPr>
          <p:cNvPr id="6" name="Rectangle 5"/>
          <p:cNvSpPr/>
          <p:nvPr/>
        </p:nvSpPr>
        <p:spPr>
          <a:xfrm>
            <a:off x="899592" y="877433"/>
            <a:ext cx="7416824" cy="646331"/>
          </a:xfrm>
          <a:prstGeom prst="rect">
            <a:avLst/>
          </a:prstGeom>
        </p:spPr>
        <p:txBody>
          <a:bodyPr wrap="square">
            <a:spAutoFit/>
          </a:bodyPr>
          <a:lstStyle/>
          <a:p>
            <a:r>
              <a:rPr lang="en-US" dirty="0">
                <a:latin typeface="Arial" charset="0"/>
              </a:rPr>
              <a:t>	</a:t>
            </a:r>
            <a:br>
              <a:rPr lang="en-US" dirty="0">
                <a:latin typeface="Arial" charset="0"/>
              </a:rPr>
            </a:br>
            <a:r>
              <a:rPr lang="en-US" dirty="0">
                <a:latin typeface="Arial" charset="0"/>
              </a:rPr>
              <a:t>         </a:t>
            </a:r>
            <a:endParaRPr lang="is-IS" dirty="0"/>
          </a:p>
        </p:txBody>
      </p:sp>
      <p:pic>
        <p:nvPicPr>
          <p:cNvPr id="3" name="Picture 2"/>
          <p:cNvPicPr>
            <a:picLocks noChangeAspect="1"/>
          </p:cNvPicPr>
          <p:nvPr/>
        </p:nvPicPr>
        <p:blipFill>
          <a:blip r:embed="rId5" cstate="print"/>
          <a:stretch>
            <a:fillRect/>
          </a:stretch>
        </p:blipFill>
        <p:spPr>
          <a:xfrm>
            <a:off x="1424480" y="932715"/>
            <a:ext cx="3619500" cy="4972050"/>
          </a:xfrm>
          <a:prstGeom prst="rect">
            <a:avLst/>
          </a:prstGeom>
        </p:spPr>
      </p:pic>
    </p:spTree>
    <p:extLst>
      <p:ext uri="{BB962C8B-B14F-4D97-AF65-F5344CB8AC3E}">
        <p14:creationId xmlns:p14="http://schemas.microsoft.com/office/powerpoint/2010/main" val="2233273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5" name="Picture 4"/>
          <p:cNvPicPr>
            <a:picLocks noChangeAspect="1"/>
          </p:cNvPicPr>
          <p:nvPr/>
        </p:nvPicPr>
        <p:blipFill>
          <a:blip r:embed="rId5" cstate="print"/>
          <a:stretch>
            <a:fillRect/>
          </a:stretch>
        </p:blipFill>
        <p:spPr>
          <a:xfrm>
            <a:off x="1043608" y="799778"/>
            <a:ext cx="6624736" cy="4936497"/>
          </a:xfrm>
          <a:prstGeom prst="rect">
            <a:avLst/>
          </a:prstGeom>
        </p:spPr>
      </p:pic>
    </p:spTree>
    <p:extLst>
      <p:ext uri="{BB962C8B-B14F-4D97-AF65-F5344CB8AC3E}">
        <p14:creationId xmlns:p14="http://schemas.microsoft.com/office/powerpoint/2010/main" val="3660596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825158"/>
            <a:ext cx="720080" cy="71744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8980"/>
            <a:ext cx="9144000" cy="271496"/>
          </a:xfrm>
          <a:prstGeom prst="rect">
            <a:avLst/>
          </a:prstGeom>
        </p:spPr>
      </p:pic>
      <p:sp>
        <p:nvSpPr>
          <p:cNvPr id="42" name="Rectangle 41"/>
          <p:cNvSpPr/>
          <p:nvPr/>
        </p:nvSpPr>
        <p:spPr>
          <a:xfrm>
            <a:off x="263109" y="467409"/>
            <a:ext cx="237566" cy="369332"/>
          </a:xfrm>
          <a:prstGeom prst="rect">
            <a:avLst/>
          </a:prstGeom>
        </p:spPr>
        <p:txBody>
          <a:bodyPr wrap="none">
            <a:spAutoFit/>
          </a:bodyPr>
          <a:lstStyle/>
          <a:p>
            <a:r>
              <a:rPr lang="en-US" dirty="0" smtClean="0"/>
              <a:t> </a:t>
            </a:r>
            <a:endParaRPr lang="en-US" dirty="0"/>
          </a:p>
        </p:txBody>
      </p:sp>
      <p:pic>
        <p:nvPicPr>
          <p:cNvPr id="5" name="Picture 4"/>
          <p:cNvPicPr>
            <a:picLocks noChangeAspect="1"/>
          </p:cNvPicPr>
          <p:nvPr/>
        </p:nvPicPr>
        <p:blipFill>
          <a:blip r:embed="rId5" cstate="print"/>
          <a:stretch>
            <a:fillRect/>
          </a:stretch>
        </p:blipFill>
        <p:spPr>
          <a:xfrm>
            <a:off x="1219200" y="1581150"/>
            <a:ext cx="6705600" cy="3695700"/>
          </a:xfrm>
          <a:prstGeom prst="rect">
            <a:avLst/>
          </a:prstGeom>
        </p:spPr>
      </p:pic>
    </p:spTree>
    <p:extLst>
      <p:ext uri="{BB962C8B-B14F-4D97-AF65-F5344CB8AC3E}">
        <p14:creationId xmlns:p14="http://schemas.microsoft.com/office/powerpoint/2010/main" val="54901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9059</TotalTime>
  <Words>1032</Words>
  <Application>Microsoft Office PowerPoint</Application>
  <PresentationFormat>Skjermfremvisning (4:3)</PresentationFormat>
  <Paragraphs>229</Paragraphs>
  <Slides>34</Slides>
  <Notes>34</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34</vt:i4>
      </vt:variant>
    </vt:vector>
  </HeadingPairs>
  <TitlesOfParts>
    <vt:vector size="37" baseType="lpstr">
      <vt:lpstr>Arial</vt:lpstr>
      <vt:lpstr>Calibri</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Þórhildur Elínardóttir</dc:creator>
  <cp:lastModifiedBy>Risa, Hanne</cp:lastModifiedBy>
  <cp:revision>198</cp:revision>
  <cp:lastPrinted>2017-03-01T16:42:15Z</cp:lastPrinted>
  <dcterms:created xsi:type="dcterms:W3CDTF">2013-10-22T12:01:51Z</dcterms:created>
  <dcterms:modified xsi:type="dcterms:W3CDTF">2018-05-25T12:42:17Z</dcterms:modified>
</cp:coreProperties>
</file>